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Relationship Id="rId3" Type="http://schemas.openxmlformats.org/officeDocument/2006/relationships/image" Target="../media/image8.jpeg"/><Relationship Id="rId4" Type="http://schemas.openxmlformats.org/officeDocument/2006/relationships/image" Target="../media/image7.jpeg"/><Relationship Id="rId5" Type="http://schemas.openxmlformats.org/officeDocument/2006/relationships/image" Target="../media/image6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0" Type="http://schemas.openxmlformats.org/officeDocument/2006/relationships/image" Target="../media/image15.jpeg"/><Relationship Id="rId11" Type="http://schemas.openxmlformats.org/officeDocument/2006/relationships/image" Target="../media/image1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Relationship Id="rId3" Type="http://schemas.openxmlformats.org/officeDocument/2006/relationships/image" Target="../media/image8.jpeg"/><Relationship Id="rId4" Type="http://schemas.openxmlformats.org/officeDocument/2006/relationships/image" Target="../media/image7.jpeg"/><Relationship Id="rId5" Type="http://schemas.openxmlformats.org/officeDocument/2006/relationships/image" Target="../media/image6.jpeg"/><Relationship Id="rId6" Type="http://schemas.openxmlformats.org/officeDocument/2006/relationships/image" Target="../media/image11.jpeg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0" Type="http://schemas.openxmlformats.org/officeDocument/2006/relationships/image" Target="../media/image12.jpeg"/><Relationship Id="rId11" Type="http://schemas.openxmlformats.org/officeDocument/2006/relationships/image" Target="../media/image13.jpeg"/><Relationship Id="rId12" Type="http://schemas.openxmlformats.org/officeDocument/2006/relationships/image" Target="../media/image14.jpeg"/><Relationship Id="rId13" Type="http://schemas.openxmlformats.org/officeDocument/2006/relationships/image" Target="../media/image15.jpeg"/><Relationship Id="rId14" Type="http://schemas.openxmlformats.org/officeDocument/2006/relationships/image" Target="../media/image19.jpeg"/><Relationship Id="rId15" Type="http://schemas.openxmlformats.org/officeDocument/2006/relationships/image" Target="../media/image20.jpeg"/><Relationship Id="rId16" Type="http://schemas.openxmlformats.org/officeDocument/2006/relationships/image" Target="../media/image21.jpeg"/><Relationship Id="rId17" Type="http://schemas.openxmlformats.org/officeDocument/2006/relationships/image" Target="../media/image1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Relationship Id="rId3" Type="http://schemas.openxmlformats.org/officeDocument/2006/relationships/image" Target="../media/image8.jpeg"/><Relationship Id="rId4" Type="http://schemas.openxmlformats.org/officeDocument/2006/relationships/image" Target="../media/image7.jpeg"/><Relationship Id="rId5" Type="http://schemas.openxmlformats.org/officeDocument/2006/relationships/image" Target="../media/image6.jpeg"/><Relationship Id="rId6" Type="http://schemas.openxmlformats.org/officeDocument/2006/relationships/image" Target="../media/image11.jpeg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0" Type="http://schemas.openxmlformats.org/officeDocument/2006/relationships/image" Target="../media/image12.jpeg"/><Relationship Id="rId11" Type="http://schemas.openxmlformats.org/officeDocument/2006/relationships/image" Target="../media/image13.jpeg"/><Relationship Id="rId12" Type="http://schemas.openxmlformats.org/officeDocument/2006/relationships/image" Target="../media/image14.jpeg"/><Relationship Id="rId13" Type="http://schemas.openxmlformats.org/officeDocument/2006/relationships/image" Target="../media/image15.jpeg"/><Relationship Id="rId14" Type="http://schemas.openxmlformats.org/officeDocument/2006/relationships/image" Target="../media/image19.jpeg"/><Relationship Id="rId15" Type="http://schemas.openxmlformats.org/officeDocument/2006/relationships/image" Target="../media/image20.jpeg"/><Relationship Id="rId16" Type="http://schemas.openxmlformats.org/officeDocument/2006/relationships/image" Target="../media/image21.jpeg"/><Relationship Id="rId17" Type="http://schemas.openxmlformats.org/officeDocument/2006/relationships/image" Target="../media/image1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5.jpeg"/><Relationship Id="rId7" Type="http://schemas.openxmlformats.org/officeDocument/2006/relationships/image" Target="../media/image8.jpeg"/><Relationship Id="rId8" Type="http://schemas.openxmlformats.org/officeDocument/2006/relationships/image" Target="../media/image7.jpeg"/><Relationship Id="rId9" Type="http://schemas.openxmlformats.org/officeDocument/2006/relationships/image" Target="../media/image6.jpeg"/><Relationship Id="rId10" Type="http://schemas.openxmlformats.org/officeDocument/2006/relationships/image" Target="../media/image11.jpeg"/><Relationship Id="rId11" Type="http://schemas.openxmlformats.org/officeDocument/2006/relationships/image" Target="../media/image16.jpeg"/><Relationship Id="rId12" Type="http://schemas.openxmlformats.org/officeDocument/2006/relationships/image" Target="../media/image17.jpeg"/><Relationship Id="rId13" Type="http://schemas.openxmlformats.org/officeDocument/2006/relationships/image" Target="../media/image18.jpeg"/><Relationship Id="rId14" Type="http://schemas.openxmlformats.org/officeDocument/2006/relationships/image" Target="../media/image12.jpeg"/><Relationship Id="rId15" Type="http://schemas.openxmlformats.org/officeDocument/2006/relationships/image" Target="../media/image13.jpeg"/><Relationship Id="rId16" Type="http://schemas.openxmlformats.org/officeDocument/2006/relationships/image" Target="../media/image14.jpeg"/><Relationship Id="rId17" Type="http://schemas.openxmlformats.org/officeDocument/2006/relationships/image" Target="../media/image15.jpeg"/><Relationship Id="rId18" Type="http://schemas.openxmlformats.org/officeDocument/2006/relationships/image" Target="../media/image19.jpeg"/><Relationship Id="rId19" Type="http://schemas.openxmlformats.org/officeDocument/2006/relationships/image" Target="../media/image20.jpeg"/><Relationship Id="rId20" Type="http://schemas.openxmlformats.org/officeDocument/2006/relationships/image" Target="../media/image2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5.jpeg"/><Relationship Id="rId7" Type="http://schemas.openxmlformats.org/officeDocument/2006/relationships/image" Target="../media/image8.jpeg"/><Relationship Id="rId8" Type="http://schemas.openxmlformats.org/officeDocument/2006/relationships/image" Target="../media/image7.jpeg"/><Relationship Id="rId9" Type="http://schemas.openxmlformats.org/officeDocument/2006/relationships/image" Target="../media/image6.jpeg"/><Relationship Id="rId10" Type="http://schemas.openxmlformats.org/officeDocument/2006/relationships/image" Target="../media/image11.jpeg"/><Relationship Id="rId11" Type="http://schemas.openxmlformats.org/officeDocument/2006/relationships/image" Target="../media/image16.jpeg"/><Relationship Id="rId12" Type="http://schemas.openxmlformats.org/officeDocument/2006/relationships/image" Target="../media/image17.jpeg"/><Relationship Id="rId13" Type="http://schemas.openxmlformats.org/officeDocument/2006/relationships/image" Target="../media/image18.jpeg"/><Relationship Id="rId14" Type="http://schemas.openxmlformats.org/officeDocument/2006/relationships/image" Target="../media/image12.jpeg"/><Relationship Id="rId15" Type="http://schemas.openxmlformats.org/officeDocument/2006/relationships/image" Target="../media/image13.jpeg"/><Relationship Id="rId16" Type="http://schemas.openxmlformats.org/officeDocument/2006/relationships/image" Target="../media/image14.jpeg"/><Relationship Id="rId17" Type="http://schemas.openxmlformats.org/officeDocument/2006/relationships/image" Target="../media/image15.jpeg"/><Relationship Id="rId18" Type="http://schemas.openxmlformats.org/officeDocument/2006/relationships/image" Target="../media/image19.jpeg"/><Relationship Id="rId19" Type="http://schemas.openxmlformats.org/officeDocument/2006/relationships/image" Target="../media/image20.jpeg"/><Relationship Id="rId20" Type="http://schemas.openxmlformats.org/officeDocument/2006/relationships/image" Target="../media/image21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5.jpeg"/><Relationship Id="rId7" Type="http://schemas.openxmlformats.org/officeDocument/2006/relationships/image" Target="../media/image8.jpeg"/><Relationship Id="rId8" Type="http://schemas.openxmlformats.org/officeDocument/2006/relationships/image" Target="../media/image7.jpeg"/><Relationship Id="rId9" Type="http://schemas.openxmlformats.org/officeDocument/2006/relationships/image" Target="../media/image6.jpeg"/><Relationship Id="rId10" Type="http://schemas.openxmlformats.org/officeDocument/2006/relationships/image" Target="../media/image11.jpeg"/><Relationship Id="rId11" Type="http://schemas.openxmlformats.org/officeDocument/2006/relationships/image" Target="../media/image16.jpeg"/><Relationship Id="rId12" Type="http://schemas.openxmlformats.org/officeDocument/2006/relationships/image" Target="../media/image17.jpeg"/><Relationship Id="rId13" Type="http://schemas.openxmlformats.org/officeDocument/2006/relationships/image" Target="../media/image18.jpeg"/><Relationship Id="rId14" Type="http://schemas.openxmlformats.org/officeDocument/2006/relationships/image" Target="../media/image12.jpeg"/><Relationship Id="rId15" Type="http://schemas.openxmlformats.org/officeDocument/2006/relationships/image" Target="../media/image13.jpeg"/><Relationship Id="rId16" Type="http://schemas.openxmlformats.org/officeDocument/2006/relationships/image" Target="../media/image14.jpeg"/><Relationship Id="rId17" Type="http://schemas.openxmlformats.org/officeDocument/2006/relationships/image" Target="../media/image15.jpeg"/><Relationship Id="rId18" Type="http://schemas.openxmlformats.org/officeDocument/2006/relationships/image" Target="../media/image19.jpeg"/><Relationship Id="rId19" Type="http://schemas.openxmlformats.org/officeDocument/2006/relationships/image" Target="../media/image20.jpeg"/><Relationship Id="rId20" Type="http://schemas.openxmlformats.org/officeDocument/2006/relationships/image" Target="../media/image21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5.jpeg"/><Relationship Id="rId7" Type="http://schemas.openxmlformats.org/officeDocument/2006/relationships/image" Target="../media/image8.jpeg"/><Relationship Id="rId8" Type="http://schemas.openxmlformats.org/officeDocument/2006/relationships/image" Target="../media/image7.jpeg"/><Relationship Id="rId9" Type="http://schemas.openxmlformats.org/officeDocument/2006/relationships/image" Target="../media/image6.jpeg"/><Relationship Id="rId10" Type="http://schemas.openxmlformats.org/officeDocument/2006/relationships/image" Target="../media/image11.jpeg"/><Relationship Id="rId11" Type="http://schemas.openxmlformats.org/officeDocument/2006/relationships/image" Target="../media/image16.jpeg"/><Relationship Id="rId12" Type="http://schemas.openxmlformats.org/officeDocument/2006/relationships/image" Target="../media/image17.jpeg"/><Relationship Id="rId13" Type="http://schemas.openxmlformats.org/officeDocument/2006/relationships/image" Target="../media/image18.jpeg"/><Relationship Id="rId14" Type="http://schemas.openxmlformats.org/officeDocument/2006/relationships/image" Target="../media/image12.jpeg"/><Relationship Id="rId15" Type="http://schemas.openxmlformats.org/officeDocument/2006/relationships/image" Target="../media/image13.jpeg"/><Relationship Id="rId16" Type="http://schemas.openxmlformats.org/officeDocument/2006/relationships/image" Target="../media/image14.jpeg"/><Relationship Id="rId17" Type="http://schemas.openxmlformats.org/officeDocument/2006/relationships/image" Target="../media/image15.jpeg"/><Relationship Id="rId18" Type="http://schemas.openxmlformats.org/officeDocument/2006/relationships/image" Target="../media/image19.jpeg"/><Relationship Id="rId19" Type="http://schemas.openxmlformats.org/officeDocument/2006/relationships/image" Target="../media/image20.jpeg"/><Relationship Id="rId20" Type="http://schemas.openxmlformats.org/officeDocument/2006/relationships/image" Target="../media/image21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5" Type="http://schemas.openxmlformats.org/officeDocument/2006/relationships/image" Target="../media/image37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54;p13"/>
          <p:cNvSpPr txBox="1"/>
          <p:nvPr>
            <p:ph type="ctrTitle"/>
          </p:nvPr>
        </p:nvSpPr>
        <p:spPr>
          <a:xfrm>
            <a:off x="311707" y="287375"/>
            <a:ext cx="8520602" cy="2052599"/>
          </a:xfrm>
          <a:prstGeom prst="rect">
            <a:avLst/>
          </a:prstGeom>
        </p:spPr>
        <p:txBody>
          <a:bodyPr/>
          <a:lstStyle>
            <a:lvl1pPr>
              <a:defRPr sz="42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Few-Shot Visual Relationship Co-Localization</a:t>
            </a:r>
          </a:p>
        </p:txBody>
      </p:sp>
      <p:sp>
        <p:nvSpPr>
          <p:cNvPr id="110" name="Google Shape;55;p13"/>
          <p:cNvSpPr txBox="1"/>
          <p:nvPr>
            <p:ph type="subTitle" sz="quarter" idx="1"/>
          </p:nvPr>
        </p:nvSpPr>
        <p:spPr>
          <a:xfrm>
            <a:off x="74750" y="2376925"/>
            <a:ext cx="8956200" cy="792601"/>
          </a:xfrm>
          <a:prstGeom prst="rect">
            <a:avLst/>
          </a:prstGeom>
        </p:spPr>
        <p:txBody>
          <a:bodyPr/>
          <a:lstStyle/>
          <a:p>
            <a:pPr marL="0" indent="0" defTabSz="777240">
              <a:lnSpc>
                <a:spcPct val="80000"/>
              </a:lnSpc>
              <a:defRPr sz="153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Revant Teotia*, Vaibhav Mishra*, Mayank Maheshwari*, and Anand Mishra</a:t>
            </a:r>
          </a:p>
          <a:p>
            <a:pPr marL="0" indent="0" defTabSz="777240">
              <a:lnSpc>
                <a:spcPct val="80000"/>
              </a:lnSpc>
              <a:defRPr sz="153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IIT Jodhpur</a:t>
            </a:r>
          </a:p>
          <a:p>
            <a:pPr marL="0" indent="0" defTabSz="777240">
              <a:lnSpc>
                <a:spcPct val="80000"/>
              </a:lnSpc>
              <a:defRPr sz="153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(*: Equally contributed)</a:t>
            </a:r>
          </a:p>
        </p:txBody>
      </p:sp>
      <p:pic>
        <p:nvPicPr>
          <p:cNvPr id="111" name="Google Shape;56;p13" descr="Google Shape;56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4312" y="3206475"/>
            <a:ext cx="1157076" cy="1276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23;p2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Problem Statement</a:t>
            </a:r>
          </a:p>
        </p:txBody>
      </p:sp>
      <p:sp>
        <p:nvSpPr>
          <p:cNvPr id="152" name="Google Shape;124;p2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  <a:defRPr sz="24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Given a bag of b images each containing a common hidden predicate, localize visual subject and object connected via the common predicate in each of the b images. </a:t>
            </a:r>
          </a:p>
        </p:txBody>
      </p:sp>
      <p:pic>
        <p:nvPicPr>
          <p:cNvPr id="153" name="Google Shape;125;p22" descr="Google Shape;125;p22"/>
          <p:cNvPicPr>
            <a:picLocks noChangeAspect="1"/>
          </p:cNvPicPr>
          <p:nvPr/>
        </p:nvPicPr>
        <p:blipFill>
          <a:blip r:embed="rId2">
            <a:extLst/>
          </a:blip>
          <a:srcRect l="0" t="6409" r="0" b="0"/>
          <a:stretch>
            <a:fillRect/>
          </a:stretch>
        </p:blipFill>
        <p:spPr>
          <a:xfrm>
            <a:off x="298551" y="3080049"/>
            <a:ext cx="8663651" cy="1901189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Google Shape;126;p22"/>
          <p:cNvSpPr/>
          <p:nvPr/>
        </p:nvSpPr>
        <p:spPr>
          <a:xfrm>
            <a:off x="985400" y="3333200"/>
            <a:ext cx="1016700" cy="1569901"/>
          </a:xfrm>
          <a:prstGeom prst="rect">
            <a:avLst/>
          </a:prstGeom>
          <a:ln w="76200">
            <a:solidFill>
              <a:srgbClr val="0000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55" name="Google Shape;127;p22"/>
          <p:cNvSpPr/>
          <p:nvPr/>
        </p:nvSpPr>
        <p:spPr>
          <a:xfrm>
            <a:off x="1314350" y="3856525"/>
            <a:ext cx="612901" cy="867300"/>
          </a:xfrm>
          <a:prstGeom prst="rect">
            <a:avLst/>
          </a:prstGeom>
          <a:ln w="762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56" name="Google Shape;128;p22"/>
          <p:cNvSpPr/>
          <p:nvPr/>
        </p:nvSpPr>
        <p:spPr>
          <a:xfrm>
            <a:off x="2585249" y="3961174"/>
            <a:ext cx="1093201" cy="942000"/>
          </a:xfrm>
          <a:prstGeom prst="rect">
            <a:avLst/>
          </a:prstGeom>
          <a:ln w="76200">
            <a:solidFill>
              <a:srgbClr val="0000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57" name="Google Shape;129;p22"/>
          <p:cNvSpPr/>
          <p:nvPr/>
        </p:nvSpPr>
        <p:spPr>
          <a:xfrm>
            <a:off x="2959075" y="4170500"/>
            <a:ext cx="416100" cy="343801"/>
          </a:xfrm>
          <a:prstGeom prst="rect">
            <a:avLst/>
          </a:prstGeom>
          <a:ln w="762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58" name="Google Shape;130;p22"/>
          <p:cNvSpPr/>
          <p:nvPr/>
        </p:nvSpPr>
        <p:spPr>
          <a:xfrm>
            <a:off x="5620525" y="3168725"/>
            <a:ext cx="801301" cy="1734300"/>
          </a:xfrm>
          <a:prstGeom prst="rect">
            <a:avLst/>
          </a:prstGeom>
          <a:ln w="76200">
            <a:solidFill>
              <a:srgbClr val="0000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59" name="Google Shape;131;p22"/>
          <p:cNvSpPr/>
          <p:nvPr/>
        </p:nvSpPr>
        <p:spPr>
          <a:xfrm>
            <a:off x="5732179" y="3484700"/>
            <a:ext cx="416101" cy="343801"/>
          </a:xfrm>
          <a:prstGeom prst="rect">
            <a:avLst/>
          </a:prstGeom>
          <a:ln w="762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60" name="Google Shape;132;p22"/>
          <p:cNvSpPr/>
          <p:nvPr/>
        </p:nvSpPr>
        <p:spPr>
          <a:xfrm>
            <a:off x="7369925" y="3484700"/>
            <a:ext cx="1390501" cy="867300"/>
          </a:xfrm>
          <a:prstGeom prst="rect">
            <a:avLst/>
          </a:prstGeom>
          <a:ln w="76200">
            <a:solidFill>
              <a:srgbClr val="0000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61" name="Google Shape;133;p22"/>
          <p:cNvSpPr/>
          <p:nvPr/>
        </p:nvSpPr>
        <p:spPr>
          <a:xfrm>
            <a:off x="7160575" y="3941900"/>
            <a:ext cx="511801" cy="572401"/>
          </a:xfrm>
          <a:prstGeom prst="rect">
            <a:avLst/>
          </a:prstGeom>
          <a:ln w="762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38;p2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Object Co-Localization and WSOL</a:t>
            </a:r>
          </a:p>
        </p:txBody>
      </p:sp>
      <p:pic>
        <p:nvPicPr>
          <p:cNvPr id="164" name="Google Shape;139;p23" descr="Google Shape;139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975" y="1266753"/>
            <a:ext cx="3144100" cy="193101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Google Shape;140;p23"/>
          <p:cNvSpPr txBox="1"/>
          <p:nvPr/>
        </p:nvSpPr>
        <p:spPr>
          <a:xfrm>
            <a:off x="523323" y="3304899"/>
            <a:ext cx="388740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2200">
                <a:solidFill>
                  <a:schemeClr val="accent5"/>
                </a:solidFill>
              </a:defRPr>
            </a:lvl1pPr>
          </a:lstStyle>
          <a:p>
            <a:pPr/>
            <a:r>
              <a:t>[Shaban et al., ICCV 2019]</a:t>
            </a:r>
          </a:p>
        </p:txBody>
      </p:sp>
      <p:pic>
        <p:nvPicPr>
          <p:cNvPr id="166" name="Google Shape;141;p23" descr="Google Shape;141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8874" y="1241075"/>
            <a:ext cx="3618417" cy="19823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Google Shape;142;p23"/>
          <p:cNvSpPr txBox="1"/>
          <p:nvPr/>
        </p:nvSpPr>
        <p:spPr>
          <a:xfrm>
            <a:off x="4619897" y="3304899"/>
            <a:ext cx="3887401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2200">
                <a:solidFill>
                  <a:schemeClr val="accent5"/>
                </a:solidFill>
              </a:defRPr>
            </a:lvl1pPr>
          </a:lstStyle>
          <a:p>
            <a:pPr/>
            <a:r>
              <a:t>[Hu et al., ICCV 2019]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47;p24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VRC as a Labeling Problem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52;p2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Given a bag of images</a:t>
            </a:r>
          </a:p>
        </p:txBody>
      </p:sp>
      <p:pic>
        <p:nvPicPr>
          <p:cNvPr id="172" name="Google Shape;153;p25" descr="Google Shape;153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1137" y="1017724"/>
            <a:ext cx="881826" cy="1324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Google Shape;154;p25" descr="Google Shape;154;p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44650" y="2339175"/>
            <a:ext cx="1428608" cy="1071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Google Shape;155;p25" descr="Google Shape;155;p2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2649" y="3787874"/>
            <a:ext cx="1608776" cy="1071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Google Shape;156;p25" descr="Google Shape;156;p2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7875" y="2271613"/>
            <a:ext cx="1206576" cy="1206576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Google Shape;157;p25"/>
          <p:cNvSpPr txBox="1"/>
          <p:nvPr/>
        </p:nvSpPr>
        <p:spPr>
          <a:xfrm>
            <a:off x="1571400" y="3540750"/>
            <a:ext cx="881700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Image-1</a:t>
            </a:r>
          </a:p>
        </p:txBody>
      </p:sp>
      <p:sp>
        <p:nvSpPr>
          <p:cNvPr id="177" name="Google Shape;158;p25"/>
          <p:cNvSpPr txBox="1"/>
          <p:nvPr/>
        </p:nvSpPr>
        <p:spPr>
          <a:xfrm>
            <a:off x="3781199" y="2321549"/>
            <a:ext cx="8817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Image-2</a:t>
            </a:r>
          </a:p>
        </p:txBody>
      </p:sp>
      <p:sp>
        <p:nvSpPr>
          <p:cNvPr id="178" name="Google Shape;159;p25"/>
          <p:cNvSpPr txBox="1"/>
          <p:nvPr/>
        </p:nvSpPr>
        <p:spPr>
          <a:xfrm>
            <a:off x="3552599" y="4759950"/>
            <a:ext cx="881700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Image-3</a:t>
            </a:r>
          </a:p>
        </p:txBody>
      </p:sp>
      <p:sp>
        <p:nvSpPr>
          <p:cNvPr id="179" name="Google Shape;160;p25"/>
          <p:cNvSpPr txBox="1"/>
          <p:nvPr/>
        </p:nvSpPr>
        <p:spPr>
          <a:xfrm>
            <a:off x="5990999" y="3388350"/>
            <a:ext cx="881700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Image-4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65;p2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Construct a fully connected graph</a:t>
            </a:r>
          </a:p>
        </p:txBody>
      </p:sp>
      <p:pic>
        <p:nvPicPr>
          <p:cNvPr id="182" name="Google Shape;166;p26" descr="Google Shape;166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1137" y="1017724"/>
            <a:ext cx="881826" cy="1324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Google Shape;167;p26" descr="Google Shape;167;p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44650" y="2339175"/>
            <a:ext cx="1428608" cy="1071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Google Shape;168;p26" descr="Google Shape;168;p2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2649" y="3787874"/>
            <a:ext cx="1608776" cy="1071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Google Shape;169;p26" descr="Google Shape;169;p2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7875" y="2271613"/>
            <a:ext cx="1206576" cy="1206576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Google Shape;170;p26"/>
          <p:cNvSpPr txBox="1"/>
          <p:nvPr/>
        </p:nvSpPr>
        <p:spPr>
          <a:xfrm>
            <a:off x="1571400" y="3540750"/>
            <a:ext cx="881700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Image-1</a:t>
            </a:r>
          </a:p>
        </p:txBody>
      </p:sp>
      <p:sp>
        <p:nvSpPr>
          <p:cNvPr id="187" name="Google Shape;171;p26"/>
          <p:cNvSpPr txBox="1"/>
          <p:nvPr/>
        </p:nvSpPr>
        <p:spPr>
          <a:xfrm>
            <a:off x="3781199" y="2321549"/>
            <a:ext cx="8817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Image-2</a:t>
            </a:r>
          </a:p>
        </p:txBody>
      </p:sp>
      <p:sp>
        <p:nvSpPr>
          <p:cNvPr id="188" name="Google Shape;172;p26"/>
          <p:cNvSpPr txBox="1"/>
          <p:nvPr/>
        </p:nvSpPr>
        <p:spPr>
          <a:xfrm>
            <a:off x="3552599" y="4759950"/>
            <a:ext cx="881700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Image-3</a:t>
            </a:r>
          </a:p>
        </p:txBody>
      </p:sp>
      <p:sp>
        <p:nvSpPr>
          <p:cNvPr id="189" name="Google Shape;173;p26"/>
          <p:cNvSpPr txBox="1"/>
          <p:nvPr/>
        </p:nvSpPr>
        <p:spPr>
          <a:xfrm>
            <a:off x="5990999" y="3388350"/>
            <a:ext cx="881700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Image-4</a:t>
            </a:r>
          </a:p>
        </p:txBody>
      </p:sp>
      <p:sp>
        <p:nvSpPr>
          <p:cNvPr id="190" name="Google Shape;174;p26"/>
          <p:cNvSpPr/>
          <p:nvPr/>
        </p:nvSpPr>
        <p:spPr>
          <a:xfrm flipV="1">
            <a:off x="2714450" y="2341800"/>
            <a:ext cx="1507801" cy="5331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96" name="Google Shape;175;p26"/>
          <p:cNvSpPr/>
          <p:nvPr/>
        </p:nvSpPr>
        <p:spPr>
          <a:xfrm>
            <a:off x="2714450" y="3345827"/>
            <a:ext cx="566292" cy="442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97" name="Google Shape;176;p26"/>
          <p:cNvSpPr/>
          <p:nvPr/>
        </p:nvSpPr>
        <p:spPr>
          <a:xfrm>
            <a:off x="2714450" y="2874900"/>
            <a:ext cx="29302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98" name="Google Shape;177;p26"/>
          <p:cNvSpPr/>
          <p:nvPr/>
        </p:nvSpPr>
        <p:spPr>
          <a:xfrm>
            <a:off x="4042451" y="2702549"/>
            <a:ext cx="152782" cy="1085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199" name="Google Shape;178;p26"/>
          <p:cNvSpPr/>
          <p:nvPr/>
        </p:nvSpPr>
        <p:spPr>
          <a:xfrm>
            <a:off x="4662898" y="2586906"/>
            <a:ext cx="981753" cy="166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200" name="Google Shape;179;p26"/>
          <p:cNvSpPr/>
          <p:nvPr/>
        </p:nvSpPr>
        <p:spPr>
          <a:xfrm>
            <a:off x="4771424" y="3307528"/>
            <a:ext cx="873227" cy="528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184;p2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Label set = all possible visual relationships</a:t>
            </a:r>
          </a:p>
        </p:txBody>
      </p:sp>
      <p:pic>
        <p:nvPicPr>
          <p:cNvPr id="203" name="Google Shape;185;p27" descr="Google Shape;185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1137" y="1017724"/>
            <a:ext cx="881826" cy="1324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Google Shape;186;p27" descr="Google Shape;186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44650" y="2339175"/>
            <a:ext cx="1428608" cy="1071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Google Shape;187;p27" descr="Google Shape;187;p2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2649" y="3787874"/>
            <a:ext cx="1608776" cy="1071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Google Shape;188;p27" descr="Google Shape;188;p2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7875" y="2271613"/>
            <a:ext cx="1206576" cy="1206576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Google Shape;189;p27"/>
          <p:cNvSpPr txBox="1"/>
          <p:nvPr/>
        </p:nvSpPr>
        <p:spPr>
          <a:xfrm>
            <a:off x="1571400" y="3540750"/>
            <a:ext cx="881700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Image-1</a:t>
            </a:r>
          </a:p>
        </p:txBody>
      </p:sp>
      <p:sp>
        <p:nvSpPr>
          <p:cNvPr id="208" name="Google Shape;190;p27"/>
          <p:cNvSpPr txBox="1"/>
          <p:nvPr/>
        </p:nvSpPr>
        <p:spPr>
          <a:xfrm>
            <a:off x="3781199" y="2321549"/>
            <a:ext cx="8817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Image-2</a:t>
            </a:r>
          </a:p>
        </p:txBody>
      </p:sp>
      <p:sp>
        <p:nvSpPr>
          <p:cNvPr id="209" name="Google Shape;191;p27"/>
          <p:cNvSpPr txBox="1"/>
          <p:nvPr/>
        </p:nvSpPr>
        <p:spPr>
          <a:xfrm>
            <a:off x="3552599" y="4759950"/>
            <a:ext cx="881700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Image-3</a:t>
            </a:r>
          </a:p>
        </p:txBody>
      </p:sp>
      <p:sp>
        <p:nvSpPr>
          <p:cNvPr id="210" name="Google Shape;192;p27"/>
          <p:cNvSpPr txBox="1"/>
          <p:nvPr/>
        </p:nvSpPr>
        <p:spPr>
          <a:xfrm>
            <a:off x="5990999" y="3388350"/>
            <a:ext cx="881700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Image-4</a:t>
            </a:r>
          </a:p>
        </p:txBody>
      </p:sp>
      <p:sp>
        <p:nvSpPr>
          <p:cNvPr id="211" name="Google Shape;193;p27"/>
          <p:cNvSpPr/>
          <p:nvPr/>
        </p:nvSpPr>
        <p:spPr>
          <a:xfrm flipV="1">
            <a:off x="2714450" y="2341800"/>
            <a:ext cx="1507801" cy="5331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1" name="Google Shape;194;p27"/>
          <p:cNvSpPr/>
          <p:nvPr/>
        </p:nvSpPr>
        <p:spPr>
          <a:xfrm>
            <a:off x="2714450" y="3345827"/>
            <a:ext cx="566292" cy="442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222" name="Google Shape;195;p27"/>
          <p:cNvSpPr/>
          <p:nvPr/>
        </p:nvSpPr>
        <p:spPr>
          <a:xfrm>
            <a:off x="2714450" y="2874900"/>
            <a:ext cx="29302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223" name="Google Shape;196;p27"/>
          <p:cNvSpPr/>
          <p:nvPr/>
        </p:nvSpPr>
        <p:spPr>
          <a:xfrm>
            <a:off x="4042451" y="2702549"/>
            <a:ext cx="152782" cy="1085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224" name="Google Shape;197;p27"/>
          <p:cNvSpPr/>
          <p:nvPr/>
        </p:nvSpPr>
        <p:spPr>
          <a:xfrm>
            <a:off x="4662898" y="2586906"/>
            <a:ext cx="981753" cy="166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sp>
        <p:nvSpPr>
          <p:cNvPr id="225" name="Google Shape;198;p27"/>
          <p:cNvSpPr/>
          <p:nvPr/>
        </p:nvSpPr>
        <p:spPr>
          <a:xfrm>
            <a:off x="4771424" y="3307528"/>
            <a:ext cx="873227" cy="528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>
            <a:pPr/>
          </a:p>
        </p:txBody>
      </p:sp>
      <p:pic>
        <p:nvPicPr>
          <p:cNvPr id="217" name="Google Shape;199;p27" descr="Google Shape;199;p27"/>
          <p:cNvPicPr>
            <a:picLocks noChangeAspect="1"/>
          </p:cNvPicPr>
          <p:nvPr/>
        </p:nvPicPr>
        <p:blipFill>
          <a:blip r:embed="rId6">
            <a:extLst/>
          </a:blip>
          <a:srcRect l="4346" t="63296" r="77214" b="0"/>
          <a:stretch>
            <a:fillRect/>
          </a:stretch>
        </p:blipFill>
        <p:spPr>
          <a:xfrm>
            <a:off x="7152250" y="2271613"/>
            <a:ext cx="1091828" cy="1518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Google Shape;200;p27" descr="Google Shape;200;p27"/>
          <p:cNvPicPr>
            <a:picLocks noChangeAspect="1"/>
          </p:cNvPicPr>
          <p:nvPr/>
        </p:nvPicPr>
        <p:blipFill>
          <a:blip r:embed="rId6">
            <a:extLst/>
          </a:blip>
          <a:srcRect l="0" t="6634" r="79179" b="59758"/>
          <a:stretch>
            <a:fillRect/>
          </a:stretch>
        </p:blipFill>
        <p:spPr>
          <a:xfrm>
            <a:off x="151999" y="2179636"/>
            <a:ext cx="1232828" cy="1390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Google Shape;201;p27" descr="Google Shape;201;p27"/>
          <p:cNvPicPr>
            <a:picLocks noChangeAspect="1"/>
          </p:cNvPicPr>
          <p:nvPr/>
        </p:nvPicPr>
        <p:blipFill>
          <a:blip r:embed="rId6">
            <a:extLst/>
          </a:blip>
          <a:srcRect l="34205" t="0" r="46602" b="62286"/>
          <a:stretch>
            <a:fillRect/>
          </a:stretch>
        </p:blipFill>
        <p:spPr>
          <a:xfrm>
            <a:off x="2561625" y="899562"/>
            <a:ext cx="1136353" cy="1560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Google Shape;202;p27" descr="Google Shape;202;p27"/>
          <p:cNvPicPr>
            <a:picLocks noChangeAspect="1"/>
          </p:cNvPicPr>
          <p:nvPr/>
        </p:nvPicPr>
        <p:blipFill>
          <a:blip r:embed="rId6">
            <a:extLst/>
          </a:blip>
          <a:srcRect l="37235" t="58672" r="43572" b="4828"/>
          <a:stretch>
            <a:fillRect/>
          </a:stretch>
        </p:blipFill>
        <p:spPr>
          <a:xfrm>
            <a:off x="4854650" y="3568524"/>
            <a:ext cx="1136353" cy="1510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07;p28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>
              <a:defRPr b="1" sz="3200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How to get the label set for an image?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12;p29"/>
          <p:cNvSpPr/>
          <p:nvPr/>
        </p:nvSpPr>
        <p:spPr>
          <a:xfrm>
            <a:off x="3306050" y="1440249"/>
            <a:ext cx="2262901" cy="2262902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230" name="Google Shape;213;p29" descr="Google Shape;213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474" y="1440251"/>
            <a:ext cx="2262977" cy="226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Google Shape;214;p29" descr="Google Shape;214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6213" y="2173199"/>
            <a:ext cx="390526" cy="898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Google Shape;215;p29" descr="Google Shape;215;p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48100" y="2682630"/>
            <a:ext cx="690551" cy="532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Google Shape;216;p29" descr="Google Shape;216;p2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57576" y="1635724"/>
            <a:ext cx="390526" cy="880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Google Shape;217;p29" descr="Google Shape;217;p2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16225" y="1572926"/>
            <a:ext cx="460151" cy="443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Google Shape;218;p29" descr="Google Shape;218;p2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32137" y="3346396"/>
            <a:ext cx="441401" cy="266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Google Shape;219;p29" descr="Google Shape;219;p2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257275" y="1535437"/>
            <a:ext cx="360476" cy="933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Google Shape;220;p29" descr="Google Shape;220;p2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840937" y="3228575"/>
            <a:ext cx="390526" cy="29527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Google Shape;221;p29"/>
          <p:cNvSpPr txBox="1"/>
          <p:nvPr/>
        </p:nvSpPr>
        <p:spPr>
          <a:xfrm>
            <a:off x="126349" y="3807174"/>
            <a:ext cx="2262902" cy="40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600"/>
            </a:lvl1pPr>
          </a:lstStyle>
          <a:p>
            <a:pPr/>
            <a:r>
              <a:t>Given image</a:t>
            </a:r>
          </a:p>
        </p:txBody>
      </p:sp>
      <p:sp>
        <p:nvSpPr>
          <p:cNvPr id="239" name="Google Shape;222;p29"/>
          <p:cNvSpPr txBox="1"/>
          <p:nvPr/>
        </p:nvSpPr>
        <p:spPr>
          <a:xfrm>
            <a:off x="2409313" y="2047175"/>
            <a:ext cx="896701" cy="58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Faster R-CNN</a:t>
            </a:r>
          </a:p>
        </p:txBody>
      </p:sp>
      <p:sp>
        <p:nvSpPr>
          <p:cNvPr id="240" name="Google Shape;223;p29"/>
          <p:cNvSpPr txBox="1"/>
          <p:nvPr/>
        </p:nvSpPr>
        <p:spPr>
          <a:xfrm>
            <a:off x="3013724" y="3807050"/>
            <a:ext cx="2840102" cy="40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600"/>
            </a:lvl1pPr>
          </a:lstStyle>
          <a:p>
            <a:pPr/>
            <a:r>
              <a:t>Detected visual objects</a:t>
            </a:r>
          </a:p>
        </p:txBody>
      </p:sp>
      <p:sp>
        <p:nvSpPr>
          <p:cNvPr id="241" name="Google Shape;224;p29"/>
          <p:cNvSpPr/>
          <p:nvPr/>
        </p:nvSpPr>
        <p:spPr>
          <a:xfrm>
            <a:off x="2312749" y="2571700"/>
            <a:ext cx="993301" cy="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42" name="Google Shape;225;p29"/>
          <p:cNvSpPr/>
          <p:nvPr/>
        </p:nvSpPr>
        <p:spPr>
          <a:xfrm>
            <a:off x="6582650" y="1021924"/>
            <a:ext cx="2262901" cy="3185402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43" name="Google Shape;226;p29"/>
          <p:cNvSpPr txBox="1"/>
          <p:nvPr/>
        </p:nvSpPr>
        <p:spPr>
          <a:xfrm>
            <a:off x="6485549" y="4188050"/>
            <a:ext cx="22629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600"/>
            </a:lvl1pPr>
          </a:lstStyle>
          <a:p>
            <a:pPr/>
            <a:r>
              <a:t>Label set ℒ</a:t>
            </a:r>
          </a:p>
        </p:txBody>
      </p:sp>
      <p:sp>
        <p:nvSpPr>
          <p:cNvPr id="244" name="Google Shape;227;p29"/>
          <p:cNvSpPr txBox="1"/>
          <p:nvPr/>
        </p:nvSpPr>
        <p:spPr>
          <a:xfrm>
            <a:off x="109099" y="4442650"/>
            <a:ext cx="8656802" cy="708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/>
            </a:pPr>
            <a:r>
              <a:t>Label set = all possible visual relationships in an image</a:t>
            </a:r>
          </a:p>
          <a:p>
            <a:pPr indent="457200">
              <a:defRPr sz="1800"/>
            </a:pPr>
            <a:r>
              <a:t>        = all possible ordered pairs of detected visual objects in an image</a:t>
            </a:r>
          </a:p>
        </p:txBody>
      </p:sp>
      <p:pic>
        <p:nvPicPr>
          <p:cNvPr id="245" name="Google Shape;228;p29" descr="Google Shape;228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93400" y="1535449"/>
            <a:ext cx="267669" cy="61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Google Shape;229;p29" descr="Google Shape;229;p2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28924" y="1621689"/>
            <a:ext cx="460151" cy="443108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Google Shape;230;p29"/>
          <p:cNvSpPr txBox="1"/>
          <p:nvPr/>
        </p:nvSpPr>
        <p:spPr>
          <a:xfrm>
            <a:off x="6528550" y="1030100"/>
            <a:ext cx="8490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subject</a:t>
            </a:r>
          </a:p>
        </p:txBody>
      </p:sp>
      <p:sp>
        <p:nvSpPr>
          <p:cNvPr id="248" name="Google Shape;231;p29"/>
          <p:cNvSpPr txBox="1"/>
          <p:nvPr/>
        </p:nvSpPr>
        <p:spPr>
          <a:xfrm>
            <a:off x="7934500" y="1037049"/>
            <a:ext cx="8490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object</a:t>
            </a:r>
          </a:p>
        </p:txBody>
      </p:sp>
      <p:cxnSp>
        <p:nvCxnSpPr>
          <p:cNvPr id="249" name="Google Shape;232;p29"/>
          <p:cNvCxnSpPr>
            <a:stCxn id="247" idx="0"/>
            <a:endCxn id="248" idx="0"/>
          </p:cNvCxnSpPr>
          <p:nvPr/>
        </p:nvCxnSpPr>
        <p:spPr>
          <a:xfrm>
            <a:off x="6953050" y="1220216"/>
            <a:ext cx="1405951" cy="6951"/>
          </a:xfrm>
          <a:prstGeom prst="straightConnector1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</p:cxnSp>
      <p:sp>
        <p:nvSpPr>
          <p:cNvPr id="250" name="Google Shape;233;p29"/>
          <p:cNvSpPr/>
          <p:nvPr/>
        </p:nvSpPr>
        <p:spPr>
          <a:xfrm>
            <a:off x="7377549" y="1839799"/>
            <a:ext cx="557101" cy="69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51" name="Google Shape;234;p29"/>
          <p:cNvSpPr/>
          <p:nvPr/>
        </p:nvSpPr>
        <p:spPr>
          <a:xfrm>
            <a:off x="5568949" y="2571700"/>
            <a:ext cx="1013701" cy="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252" name="Google Shape;235;p29" descr="Google Shape;235;p2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93400" y="2256200"/>
            <a:ext cx="267676" cy="603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oogle Shape;236;p29" descr="Google Shape;236;p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62100" y="2328913"/>
            <a:ext cx="593787" cy="458164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Google Shape;237;p29"/>
          <p:cNvSpPr/>
          <p:nvPr/>
        </p:nvSpPr>
        <p:spPr>
          <a:xfrm>
            <a:off x="7377549" y="2525599"/>
            <a:ext cx="557101" cy="69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55" name="Google Shape;238;p29"/>
          <p:cNvSpPr/>
          <p:nvPr/>
        </p:nvSpPr>
        <p:spPr>
          <a:xfrm>
            <a:off x="7377549" y="3211399"/>
            <a:ext cx="557101" cy="69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256" name="Google Shape;239;p29" descr="Google Shape;239;p2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112475" y="3067199"/>
            <a:ext cx="390526" cy="295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Google Shape;240;p29" descr="Google Shape;240;p2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93400" y="2913049"/>
            <a:ext cx="267676" cy="603604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Google Shape;241;p29"/>
          <p:cNvSpPr txBox="1"/>
          <p:nvPr/>
        </p:nvSpPr>
        <p:spPr>
          <a:xfrm>
            <a:off x="6911350" y="3626199"/>
            <a:ext cx="1677600" cy="48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100"/>
            </a:lvl1pPr>
          </a:lstStyle>
          <a:p>
            <a:pPr/>
            <a:r>
              <a:t>… 		       … </a:t>
            </a:r>
          </a:p>
        </p:txBody>
      </p:sp>
      <p:sp>
        <p:nvSpPr>
          <p:cNvPr id="259" name="Google Shape;242;p29"/>
          <p:cNvSpPr txBox="1"/>
          <p:nvPr/>
        </p:nvSpPr>
        <p:spPr>
          <a:xfrm>
            <a:off x="6582650" y="2414524"/>
            <a:ext cx="315301" cy="414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l</a:t>
            </a:r>
            <a:r>
              <a:rPr baseline="-25000"/>
              <a:t>2</a:t>
            </a:r>
          </a:p>
        </p:txBody>
      </p:sp>
      <p:sp>
        <p:nvSpPr>
          <p:cNvPr id="260" name="Google Shape;243;p29"/>
          <p:cNvSpPr txBox="1"/>
          <p:nvPr/>
        </p:nvSpPr>
        <p:spPr>
          <a:xfrm>
            <a:off x="6582650" y="1643150"/>
            <a:ext cx="315301" cy="414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l</a:t>
            </a:r>
            <a:r>
              <a:rPr baseline="-25000"/>
              <a:t>1</a:t>
            </a:r>
          </a:p>
        </p:txBody>
      </p:sp>
      <p:sp>
        <p:nvSpPr>
          <p:cNvPr id="261" name="Google Shape;244;p29"/>
          <p:cNvSpPr txBox="1"/>
          <p:nvPr/>
        </p:nvSpPr>
        <p:spPr>
          <a:xfrm>
            <a:off x="6582650" y="3024124"/>
            <a:ext cx="315301" cy="414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l</a:t>
            </a:r>
            <a:r>
              <a:rPr baseline="-25000"/>
              <a:t>3</a:t>
            </a:r>
          </a:p>
        </p:txBody>
      </p:sp>
      <p:sp>
        <p:nvSpPr>
          <p:cNvPr id="262" name="Google Shape;245;p2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Label set generation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50;p30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How to get the optimal labeling?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55;p31" descr="Google Shape;255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0" y="1641000"/>
            <a:ext cx="7891224" cy="1065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61;p14"/>
          <p:cNvSpPr txBox="1"/>
          <p:nvPr>
            <p:ph type="title"/>
          </p:nvPr>
        </p:nvSpPr>
        <p:spPr>
          <a:xfrm>
            <a:off x="102374" y="0"/>
            <a:ext cx="8520602" cy="841800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Images are not just collection of objects</a:t>
            </a:r>
          </a:p>
        </p:txBody>
      </p:sp>
      <p:pic>
        <p:nvPicPr>
          <p:cNvPr id="114" name="Google Shape;62;p14" descr="Google Shape;62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575" y="1584949"/>
            <a:ext cx="4381926" cy="2706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Google Shape;63;p14" descr="Google Shape;63;p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1149" y="1584949"/>
            <a:ext cx="4057195" cy="2706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0;p32" descr="Google Shape;260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0" y="1641000"/>
            <a:ext cx="7891224" cy="1065326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Google Shape;261;p32"/>
          <p:cNvSpPr/>
          <p:nvPr/>
        </p:nvSpPr>
        <p:spPr>
          <a:xfrm>
            <a:off x="1480249" y="1599875"/>
            <a:ext cx="687901" cy="1315801"/>
          </a:xfrm>
          <a:prstGeom prst="rect">
            <a:avLst/>
          </a:prstGeom>
          <a:solidFill>
            <a:srgbClr val="FF0000">
              <a:alpha val="20220"/>
            </a:srgbClr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70" name="Google Shape;262;p32"/>
          <p:cNvSpPr/>
          <p:nvPr/>
        </p:nvSpPr>
        <p:spPr>
          <a:xfrm>
            <a:off x="1824200" y="2915674"/>
            <a:ext cx="1" cy="9420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71" name="Google Shape;263;p32"/>
          <p:cNvSpPr txBox="1"/>
          <p:nvPr/>
        </p:nvSpPr>
        <p:spPr>
          <a:xfrm>
            <a:off x="912074" y="3947324"/>
            <a:ext cx="3438902" cy="44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Sum over all the b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68;p33" descr="Google Shape;268;p3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0" y="1641000"/>
            <a:ext cx="7891224" cy="1065326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Google Shape;269;p33"/>
          <p:cNvSpPr/>
          <p:nvPr/>
        </p:nvSpPr>
        <p:spPr>
          <a:xfrm>
            <a:off x="3020299" y="1883949"/>
            <a:ext cx="1181101" cy="687901"/>
          </a:xfrm>
          <a:prstGeom prst="rect">
            <a:avLst/>
          </a:prstGeom>
          <a:solidFill>
            <a:srgbClr val="FF0000">
              <a:alpha val="20220"/>
            </a:srgbClr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75" name="Google Shape;270;p33"/>
          <p:cNvSpPr/>
          <p:nvPr/>
        </p:nvSpPr>
        <p:spPr>
          <a:xfrm>
            <a:off x="3610850" y="2571849"/>
            <a:ext cx="1" cy="9420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76" name="Google Shape;271;p33"/>
          <p:cNvSpPr txBox="1"/>
          <p:nvPr/>
        </p:nvSpPr>
        <p:spPr>
          <a:xfrm>
            <a:off x="2063374" y="3663250"/>
            <a:ext cx="6004802" cy="98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Unary cost of assigning a label      to image-   .</a:t>
            </a:r>
          </a:p>
          <a:p>
            <a:pPr>
              <a:defRPr sz="1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Considered uniform, does not contribute </a:t>
            </a:r>
          </a:p>
        </p:txBody>
      </p:sp>
      <p:pic>
        <p:nvPicPr>
          <p:cNvPr id="277" name="MathEquation,#000000Google Shape;272;p33" descr="MathEquation,#000000Google Shape;272;p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2699" y="3757374"/>
            <a:ext cx="298701" cy="289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MathEquation,#000000Google Shape;273;p33" descr="MathEquation,#000000Google Shape;273;p3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61875" y="3833574"/>
            <a:ext cx="186027" cy="216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78;p34" descr="Google Shape;278;p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0" y="1641000"/>
            <a:ext cx="7891224" cy="1065326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Google Shape;279;p34"/>
          <p:cNvSpPr/>
          <p:nvPr/>
        </p:nvSpPr>
        <p:spPr>
          <a:xfrm>
            <a:off x="6070524" y="1829724"/>
            <a:ext cx="2706301" cy="687901"/>
          </a:xfrm>
          <a:prstGeom prst="rect">
            <a:avLst/>
          </a:prstGeom>
          <a:solidFill>
            <a:srgbClr val="FF0000">
              <a:alpha val="20220"/>
            </a:srgbClr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82" name="Google Shape;280;p34"/>
          <p:cNvSpPr/>
          <p:nvPr/>
        </p:nvSpPr>
        <p:spPr>
          <a:xfrm>
            <a:off x="7423674" y="2517625"/>
            <a:ext cx="1" cy="9420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83" name="Google Shape;282;p34"/>
          <p:cNvSpPr txBox="1"/>
          <p:nvPr/>
        </p:nvSpPr>
        <p:spPr>
          <a:xfrm>
            <a:off x="3962449" y="3459624"/>
            <a:ext cx="4257902" cy="1646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Pairwise cost of assigning labels </a:t>
            </a:r>
          </a:p>
          <a:p>
            <a:pPr>
              <a:defRPr sz="1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l</a:t>
            </a:r>
            <a:r>
              <a:rPr baseline="-25000"/>
              <a:t>ut1</a:t>
            </a:r>
            <a:r>
              <a:t> to image u and l</a:t>
            </a:r>
            <a:r>
              <a:rPr baseline="-25000"/>
              <a:t>vt2</a:t>
            </a:r>
            <a:r>
              <a:t> to image v.</a:t>
            </a:r>
          </a:p>
          <a:p>
            <a:pPr/>
            <a:endParaRPr sz="18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>
              <a:defRPr b="1" sz="1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Lower</a:t>
            </a:r>
            <a:r>
              <a:rPr b="0"/>
              <a:t> when predicates of l</a:t>
            </a:r>
            <a:r>
              <a:rPr b="0" baseline="-25000"/>
              <a:t>ut1 </a:t>
            </a:r>
            <a:r>
              <a:rPr b="0"/>
              <a:t>and l</a:t>
            </a:r>
            <a:r>
              <a:rPr b="0" baseline="-25000"/>
              <a:t>vt2</a:t>
            </a:r>
            <a:r>
              <a:t> </a:t>
            </a:r>
            <a:r>
              <a:rPr b="0"/>
              <a:t>are </a:t>
            </a:r>
            <a:r>
              <a:t>semantically similar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7;p35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How to compute pairwise cost?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92;p36" descr="Google Shape;292;p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7550" y="1392788"/>
            <a:ext cx="3691600" cy="217625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Google Shape;293;p36"/>
          <p:cNvSpPr txBox="1"/>
          <p:nvPr/>
        </p:nvSpPr>
        <p:spPr>
          <a:xfrm>
            <a:off x="104174" y="119049"/>
            <a:ext cx="8935502" cy="56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VTransE + Relation Network to learn VR similarity</a:t>
            </a:r>
          </a:p>
        </p:txBody>
      </p:sp>
      <p:sp>
        <p:nvSpPr>
          <p:cNvPr id="289" name="Google Shape;294;p36"/>
          <p:cNvSpPr txBox="1"/>
          <p:nvPr/>
        </p:nvSpPr>
        <p:spPr>
          <a:xfrm>
            <a:off x="4509648" y="3737450"/>
            <a:ext cx="3887400" cy="46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2000">
                <a:solidFill>
                  <a:schemeClr val="accent5"/>
                </a:solidFill>
              </a:defRPr>
            </a:lvl1pPr>
          </a:lstStyle>
          <a:p>
            <a:pPr/>
            <a:r>
              <a:t>[Sung et al., CVPR 2018]</a:t>
            </a:r>
          </a:p>
        </p:txBody>
      </p:sp>
      <p:pic>
        <p:nvPicPr>
          <p:cNvPr id="290" name="Google Shape;295;p36" descr="Google Shape;295;p3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450" y="1591338"/>
            <a:ext cx="4195775" cy="177915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Google Shape;296;p36"/>
          <p:cNvSpPr txBox="1"/>
          <p:nvPr/>
        </p:nvSpPr>
        <p:spPr>
          <a:xfrm>
            <a:off x="481673" y="3737450"/>
            <a:ext cx="3887400" cy="46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2000">
                <a:solidFill>
                  <a:schemeClr val="accent5"/>
                </a:solidFill>
              </a:defRPr>
            </a:lvl1pPr>
          </a:lstStyle>
          <a:p>
            <a:pPr/>
            <a:r>
              <a:t>[ Zhang et al., CVPR 2017]</a:t>
            </a:r>
          </a:p>
        </p:txBody>
      </p:sp>
      <p:sp>
        <p:nvSpPr>
          <p:cNvPr id="292" name="Google Shape;297;p36"/>
          <p:cNvSpPr txBox="1"/>
          <p:nvPr/>
        </p:nvSpPr>
        <p:spPr>
          <a:xfrm>
            <a:off x="1111888" y="924349"/>
            <a:ext cx="2262901" cy="40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600"/>
            </a:lvl1pPr>
          </a:lstStyle>
          <a:p>
            <a:pPr/>
            <a:r>
              <a:t>VTransE</a:t>
            </a:r>
          </a:p>
        </p:txBody>
      </p:sp>
      <p:sp>
        <p:nvSpPr>
          <p:cNvPr id="293" name="Google Shape;298;p36"/>
          <p:cNvSpPr txBox="1"/>
          <p:nvPr/>
        </p:nvSpPr>
        <p:spPr>
          <a:xfrm>
            <a:off x="5321887" y="924349"/>
            <a:ext cx="2262901" cy="40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600"/>
            </a:lvl1pPr>
          </a:lstStyle>
          <a:p>
            <a:pPr/>
            <a:r>
              <a:t>Relation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303;p37"/>
          <p:cNvSpPr txBox="1"/>
          <p:nvPr/>
        </p:nvSpPr>
        <p:spPr>
          <a:xfrm>
            <a:off x="104174" y="119049"/>
            <a:ext cx="8935502" cy="56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Pairwise Cost =  - VR Similarity</a:t>
            </a:r>
          </a:p>
        </p:txBody>
      </p:sp>
      <p:sp>
        <p:nvSpPr>
          <p:cNvPr id="296" name="Google Shape;304;p37"/>
          <p:cNvSpPr/>
          <p:nvPr/>
        </p:nvSpPr>
        <p:spPr>
          <a:xfrm>
            <a:off x="257450" y="3188999"/>
            <a:ext cx="1940700" cy="14394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>
              <a:defRPr sz="1000"/>
            </a:pPr>
          </a:p>
        </p:txBody>
      </p:sp>
      <p:sp>
        <p:nvSpPr>
          <p:cNvPr id="297" name="Google Shape;305;p37"/>
          <p:cNvSpPr txBox="1"/>
          <p:nvPr/>
        </p:nvSpPr>
        <p:spPr>
          <a:xfrm>
            <a:off x="242449" y="4628524"/>
            <a:ext cx="1955702" cy="44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/>
            <a:r>
              <a:t>ℒ</a:t>
            </a:r>
            <a:r>
              <a:rPr baseline="-25000"/>
              <a:t>1</a:t>
            </a:r>
          </a:p>
        </p:txBody>
      </p:sp>
      <p:pic>
        <p:nvPicPr>
          <p:cNvPr id="298" name="Google Shape;306;p37" descr="Google Shape;306;p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398" y="3300000"/>
            <a:ext cx="246372" cy="245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Google Shape;307;p37" descr="Google Shape;307;p3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5623" y="3334449"/>
            <a:ext cx="359451" cy="177051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Google Shape;308;p37"/>
          <p:cNvSpPr/>
          <p:nvPr/>
        </p:nvSpPr>
        <p:spPr>
          <a:xfrm>
            <a:off x="1014026" y="3421598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301" name="Google Shape;309;p37" descr="Google Shape;309;p3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8398" y="3740363"/>
            <a:ext cx="246378" cy="241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Google Shape;310;p37" descr="Google Shape;310;p3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4100" y="3769424"/>
            <a:ext cx="423526" cy="183051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Google Shape;311;p37"/>
          <p:cNvSpPr/>
          <p:nvPr/>
        </p:nvSpPr>
        <p:spPr>
          <a:xfrm>
            <a:off x="1014026" y="3847998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04" name="Google Shape;312;p37"/>
          <p:cNvSpPr/>
          <p:nvPr/>
        </p:nvSpPr>
        <p:spPr>
          <a:xfrm>
            <a:off x="1014026" y="4350598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305" name="Google Shape;313;p37" descr="Google Shape;313;p3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90474" y="4292975"/>
            <a:ext cx="290101" cy="117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Google Shape;314;p37" descr="Google Shape;314;p3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8398" y="4231397"/>
            <a:ext cx="246378" cy="24116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Google Shape;315;p37"/>
          <p:cNvSpPr txBox="1"/>
          <p:nvPr/>
        </p:nvSpPr>
        <p:spPr>
          <a:xfrm>
            <a:off x="282374" y="3691599"/>
            <a:ext cx="359401" cy="342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12</a:t>
            </a:r>
          </a:p>
        </p:txBody>
      </p:sp>
      <p:sp>
        <p:nvSpPr>
          <p:cNvPr id="308" name="Google Shape;316;p37"/>
          <p:cNvSpPr txBox="1"/>
          <p:nvPr/>
        </p:nvSpPr>
        <p:spPr>
          <a:xfrm>
            <a:off x="282374" y="3266799"/>
            <a:ext cx="359401" cy="342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11</a:t>
            </a:r>
          </a:p>
        </p:txBody>
      </p:sp>
      <p:sp>
        <p:nvSpPr>
          <p:cNvPr id="309" name="Google Shape;317;p37"/>
          <p:cNvSpPr txBox="1"/>
          <p:nvPr/>
        </p:nvSpPr>
        <p:spPr>
          <a:xfrm>
            <a:off x="282374" y="4179725"/>
            <a:ext cx="359401" cy="342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13</a:t>
            </a:r>
          </a:p>
        </p:txBody>
      </p:sp>
      <p:sp>
        <p:nvSpPr>
          <p:cNvPr id="310" name="Google Shape;318;p37"/>
          <p:cNvSpPr/>
          <p:nvPr/>
        </p:nvSpPr>
        <p:spPr>
          <a:xfrm>
            <a:off x="249950" y="939250"/>
            <a:ext cx="1940700" cy="13668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11" name="Google Shape;319;p37"/>
          <p:cNvSpPr txBox="1"/>
          <p:nvPr/>
        </p:nvSpPr>
        <p:spPr>
          <a:xfrm>
            <a:off x="249950" y="2306049"/>
            <a:ext cx="1955701" cy="44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/>
            <a:r>
              <a:t>ℒ</a:t>
            </a:r>
            <a:r>
              <a:rPr baseline="-25000"/>
              <a:t>4</a:t>
            </a:r>
          </a:p>
        </p:txBody>
      </p:sp>
      <p:sp>
        <p:nvSpPr>
          <p:cNvPr id="312" name="Google Shape;320;p37"/>
          <p:cNvSpPr/>
          <p:nvPr/>
        </p:nvSpPr>
        <p:spPr>
          <a:xfrm>
            <a:off x="1018476" y="1146461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13" name="Google Shape;321;p37"/>
          <p:cNvSpPr/>
          <p:nvPr/>
        </p:nvSpPr>
        <p:spPr>
          <a:xfrm>
            <a:off x="1018476" y="1572860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14" name="Google Shape;322;p37"/>
          <p:cNvSpPr/>
          <p:nvPr/>
        </p:nvSpPr>
        <p:spPr>
          <a:xfrm>
            <a:off x="1018476" y="2075460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315" name="Google Shape;323;p37" descr="Google Shape;323;p3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2975" y="1909819"/>
            <a:ext cx="194251" cy="333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Google Shape;324;p37" descr="Google Shape;324;p3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04400" y="1903238"/>
            <a:ext cx="290101" cy="341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Google Shape;325;p37" descr="Google Shape;325;p3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76925" y="1024738"/>
            <a:ext cx="290101" cy="341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Google Shape;326;p37" descr="Google Shape;326;p37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21149" y="1040538"/>
            <a:ext cx="423527" cy="214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Google Shape;327;p37" descr="Google Shape;327;p37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55041" y="1463637"/>
            <a:ext cx="290101" cy="272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Google Shape;328;p37" descr="Google Shape;328;p3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32000" y="1374069"/>
            <a:ext cx="194251" cy="333956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Google Shape;329;p37"/>
          <p:cNvSpPr txBox="1"/>
          <p:nvPr/>
        </p:nvSpPr>
        <p:spPr>
          <a:xfrm>
            <a:off x="249949" y="1475287"/>
            <a:ext cx="359402" cy="342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42</a:t>
            </a:r>
          </a:p>
        </p:txBody>
      </p:sp>
      <p:sp>
        <p:nvSpPr>
          <p:cNvPr id="322" name="Google Shape;330;p37"/>
          <p:cNvSpPr txBox="1"/>
          <p:nvPr/>
        </p:nvSpPr>
        <p:spPr>
          <a:xfrm>
            <a:off x="249949" y="1050488"/>
            <a:ext cx="359402" cy="342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41</a:t>
            </a:r>
          </a:p>
        </p:txBody>
      </p:sp>
      <p:sp>
        <p:nvSpPr>
          <p:cNvPr id="323" name="Google Shape;331;p37"/>
          <p:cNvSpPr txBox="1"/>
          <p:nvPr/>
        </p:nvSpPr>
        <p:spPr>
          <a:xfrm>
            <a:off x="249949" y="1963412"/>
            <a:ext cx="359402" cy="342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43</a:t>
            </a:r>
          </a:p>
        </p:txBody>
      </p:sp>
      <p:sp>
        <p:nvSpPr>
          <p:cNvPr id="324" name="Google Shape;332;p37"/>
          <p:cNvSpPr/>
          <p:nvPr/>
        </p:nvSpPr>
        <p:spPr>
          <a:xfrm>
            <a:off x="153174" y="1859925"/>
            <a:ext cx="2157602" cy="400201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25" name="Google Shape;333;p37"/>
          <p:cNvSpPr/>
          <p:nvPr/>
        </p:nvSpPr>
        <p:spPr>
          <a:xfrm>
            <a:off x="153124" y="3692512"/>
            <a:ext cx="2157602" cy="400201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grpSp>
        <p:nvGrpSpPr>
          <p:cNvPr id="328" name="Google Shape;334;p37"/>
          <p:cNvGrpSpPr/>
          <p:nvPr/>
        </p:nvGrpSpPr>
        <p:grpSpPr>
          <a:xfrm>
            <a:off x="2866824" y="1838162"/>
            <a:ext cx="897902" cy="443701"/>
            <a:chOff x="0" y="0"/>
            <a:chExt cx="897900" cy="443700"/>
          </a:xfrm>
        </p:grpSpPr>
        <p:sp>
          <p:nvSpPr>
            <p:cNvPr id="326" name="Rectangle"/>
            <p:cNvSpPr/>
            <p:nvPr/>
          </p:nvSpPr>
          <p:spPr>
            <a:xfrm>
              <a:off x="-1" y="-1"/>
              <a:ext cx="897902" cy="443702"/>
            </a:xfrm>
            <a:prstGeom prst="rect">
              <a:avLst/>
            </a:prstGeom>
            <a:solidFill>
              <a:srgbClr val="EEEEE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327" name="VTransE"/>
            <p:cNvSpPr txBox="1"/>
            <p:nvPr/>
          </p:nvSpPr>
          <p:spPr>
            <a:xfrm>
              <a:off x="4762" y="31733"/>
              <a:ext cx="888376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/>
            </a:lstStyle>
            <a:p>
              <a:pPr/>
              <a:r>
                <a:t>VTransE</a:t>
              </a:r>
            </a:p>
          </p:txBody>
        </p:sp>
      </p:grpSp>
      <p:grpSp>
        <p:nvGrpSpPr>
          <p:cNvPr id="331" name="Google Shape;335;p37"/>
          <p:cNvGrpSpPr/>
          <p:nvPr/>
        </p:nvGrpSpPr>
        <p:grpSpPr>
          <a:xfrm>
            <a:off x="2866824" y="3670775"/>
            <a:ext cx="897902" cy="443701"/>
            <a:chOff x="0" y="0"/>
            <a:chExt cx="897900" cy="443700"/>
          </a:xfrm>
        </p:grpSpPr>
        <p:sp>
          <p:nvSpPr>
            <p:cNvPr id="329" name="Rectangle"/>
            <p:cNvSpPr/>
            <p:nvPr/>
          </p:nvSpPr>
          <p:spPr>
            <a:xfrm>
              <a:off x="-1" y="-1"/>
              <a:ext cx="897902" cy="443702"/>
            </a:xfrm>
            <a:prstGeom prst="rect">
              <a:avLst/>
            </a:prstGeom>
            <a:solidFill>
              <a:srgbClr val="EEEEE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330" name="VTransE"/>
            <p:cNvSpPr txBox="1"/>
            <p:nvPr/>
          </p:nvSpPr>
          <p:spPr>
            <a:xfrm>
              <a:off x="4762" y="31733"/>
              <a:ext cx="888376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/>
            </a:lstStyle>
            <a:p>
              <a:pPr/>
              <a:r>
                <a:t>VTransE</a:t>
              </a:r>
            </a:p>
          </p:txBody>
        </p:sp>
      </p:grpSp>
      <p:sp>
        <p:nvSpPr>
          <p:cNvPr id="350" name="Google Shape;336;p37"/>
          <p:cNvSpPr/>
          <p:nvPr/>
        </p:nvSpPr>
        <p:spPr>
          <a:xfrm>
            <a:off x="2315349" y="2060015"/>
            <a:ext cx="546714" cy="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51" name="Google Shape;337;p37"/>
          <p:cNvSpPr/>
          <p:nvPr/>
        </p:nvSpPr>
        <p:spPr>
          <a:xfrm>
            <a:off x="2315299" y="3892619"/>
            <a:ext cx="546764" cy="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34" name="Google Shape;338;p37"/>
          <p:cNvSpPr txBox="1"/>
          <p:nvPr/>
        </p:nvSpPr>
        <p:spPr>
          <a:xfrm>
            <a:off x="4301425" y="1859925"/>
            <a:ext cx="359401" cy="650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/>
            <a:r>
              <a:t>f</a:t>
            </a:r>
            <a:r>
              <a:rPr baseline="-25000"/>
              <a:t>43</a:t>
            </a:r>
          </a:p>
        </p:txBody>
      </p:sp>
      <p:sp>
        <p:nvSpPr>
          <p:cNvPr id="335" name="Google Shape;339;p37"/>
          <p:cNvSpPr txBox="1"/>
          <p:nvPr/>
        </p:nvSpPr>
        <p:spPr>
          <a:xfrm>
            <a:off x="4320825" y="3692524"/>
            <a:ext cx="359401" cy="650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/>
            <a:r>
              <a:t>f</a:t>
            </a:r>
            <a:r>
              <a:rPr baseline="-25000"/>
              <a:t>12</a:t>
            </a:r>
          </a:p>
        </p:txBody>
      </p:sp>
      <p:sp>
        <p:nvSpPr>
          <p:cNvPr id="352" name="Google Shape;340;p37"/>
          <p:cNvSpPr/>
          <p:nvPr/>
        </p:nvSpPr>
        <p:spPr>
          <a:xfrm>
            <a:off x="3769318" y="2108821"/>
            <a:ext cx="532108" cy="57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53" name="Google Shape;341;p37"/>
          <p:cNvSpPr/>
          <p:nvPr/>
        </p:nvSpPr>
        <p:spPr>
          <a:xfrm>
            <a:off x="3769318" y="3940629"/>
            <a:ext cx="551508" cy="5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340" name="Google Shape;342;p37"/>
          <p:cNvGrpSpPr/>
          <p:nvPr/>
        </p:nvGrpSpPr>
        <p:grpSpPr>
          <a:xfrm>
            <a:off x="5100375" y="2456900"/>
            <a:ext cx="1348801" cy="732001"/>
            <a:chOff x="0" y="0"/>
            <a:chExt cx="1348800" cy="731999"/>
          </a:xfrm>
        </p:grpSpPr>
        <p:sp>
          <p:nvSpPr>
            <p:cNvPr id="338" name="Rectangle"/>
            <p:cNvSpPr/>
            <p:nvPr/>
          </p:nvSpPr>
          <p:spPr>
            <a:xfrm>
              <a:off x="-1" y="0"/>
              <a:ext cx="1348802" cy="732000"/>
            </a:xfrm>
            <a:prstGeom prst="rect">
              <a:avLst/>
            </a:prstGeom>
            <a:solidFill>
              <a:srgbClr val="EEEEE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800">
                  <a:latin typeface="Bookman Old Style"/>
                  <a:ea typeface="Bookman Old Style"/>
                  <a:cs typeface="Bookman Old Style"/>
                  <a:sym typeface="Bookman Old Style"/>
                </a:defRPr>
              </a:pPr>
            </a:p>
          </p:txBody>
        </p:sp>
        <p:sp>
          <p:nvSpPr>
            <p:cNvPr id="339" name="Relation Network"/>
            <p:cNvSpPr txBox="1"/>
            <p:nvPr/>
          </p:nvSpPr>
          <p:spPr>
            <a:xfrm>
              <a:off x="4762" y="7875"/>
              <a:ext cx="1339276" cy="716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800">
                  <a:latin typeface="Bookman Old Style"/>
                  <a:ea typeface="Bookman Old Style"/>
                  <a:cs typeface="Bookman Old Style"/>
                  <a:sym typeface="Bookman Old Style"/>
                </a:defRPr>
              </a:lvl1pPr>
            </a:lstStyle>
            <a:p>
              <a:pPr/>
              <a:r>
                <a:t>Relation Network</a:t>
              </a:r>
            </a:p>
          </p:txBody>
        </p:sp>
      </p:grpSp>
      <p:sp>
        <p:nvSpPr>
          <p:cNvPr id="354" name="Google Shape;343;p37"/>
          <p:cNvSpPr/>
          <p:nvPr/>
        </p:nvSpPr>
        <p:spPr>
          <a:xfrm>
            <a:off x="4659630" y="2184400"/>
            <a:ext cx="435611" cy="637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2595" y="0"/>
                </a:lnTo>
                <a:lnTo>
                  <a:pt x="12595" y="8692"/>
                </a:lnTo>
                <a:lnTo>
                  <a:pt x="9005" y="8692"/>
                </a:lnTo>
                <a:lnTo>
                  <a:pt x="9005" y="21600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55" name="Google Shape;344;p37"/>
          <p:cNvSpPr/>
          <p:nvPr/>
        </p:nvSpPr>
        <p:spPr>
          <a:xfrm>
            <a:off x="4499610" y="2821940"/>
            <a:ext cx="2207261" cy="869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13275"/>
                </a:lnTo>
                <a:lnTo>
                  <a:pt x="21600" y="13275"/>
                </a:lnTo>
                <a:lnTo>
                  <a:pt x="21600" y="0"/>
                </a:lnTo>
                <a:lnTo>
                  <a:pt x="19114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43" name="Google Shape;345;p37"/>
          <p:cNvSpPr txBox="1"/>
          <p:nvPr/>
        </p:nvSpPr>
        <p:spPr>
          <a:xfrm>
            <a:off x="6864900" y="2622799"/>
            <a:ext cx="987001" cy="720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/>
            <a:r>
              <a:t>R</a:t>
            </a:r>
            <a:r>
              <a:rPr baseline="-25000"/>
              <a:t>𝞡</a:t>
            </a:r>
            <a:r>
              <a:t>(f</a:t>
            </a:r>
            <a:r>
              <a:rPr baseline="-25000"/>
              <a:t>43</a:t>
            </a:r>
            <a:r>
              <a:t>, f</a:t>
            </a:r>
            <a:r>
              <a:rPr baseline="-25000"/>
              <a:t>12</a:t>
            </a:r>
            <a:r>
              <a:t>)</a:t>
            </a:r>
          </a:p>
        </p:txBody>
      </p:sp>
      <p:sp>
        <p:nvSpPr>
          <p:cNvPr id="356" name="Google Shape;346;p37"/>
          <p:cNvSpPr/>
          <p:nvPr/>
        </p:nvSpPr>
        <p:spPr>
          <a:xfrm>
            <a:off x="6454115" y="2892330"/>
            <a:ext cx="410786" cy="41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45" name="Google Shape;347;p37"/>
          <p:cNvSpPr txBox="1"/>
          <p:nvPr/>
        </p:nvSpPr>
        <p:spPr>
          <a:xfrm>
            <a:off x="4981425" y="3257750"/>
            <a:ext cx="4058100" cy="492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Similarity Score b/w VR l</a:t>
            </a:r>
            <a:r>
              <a:rPr baseline="-25000"/>
              <a:t>43</a:t>
            </a:r>
            <a:r>
              <a:t> and l</a:t>
            </a:r>
            <a:r>
              <a:rPr baseline="-25000"/>
              <a:t>12</a:t>
            </a:r>
          </a:p>
        </p:txBody>
      </p:sp>
      <p:sp>
        <p:nvSpPr>
          <p:cNvPr id="346" name="Google Shape;348;p37"/>
          <p:cNvSpPr txBox="1"/>
          <p:nvPr/>
        </p:nvSpPr>
        <p:spPr>
          <a:xfrm>
            <a:off x="4353924" y="701325"/>
            <a:ext cx="4546201" cy="1249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              Pairwise cost</a:t>
            </a:r>
          </a:p>
          <a:p>
            <a:pPr/>
            <a:endParaRPr sz="180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/>
            <a:endParaRPr sz="18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347" name="Google Shape;349;p37" descr="Google Shape;349;p37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419600" y="1229338"/>
            <a:ext cx="2652903" cy="443701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Google Shape;350;p37"/>
          <p:cNvSpPr txBox="1"/>
          <p:nvPr/>
        </p:nvSpPr>
        <p:spPr>
          <a:xfrm>
            <a:off x="3974899" y="4231399"/>
            <a:ext cx="5083502" cy="7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Similar VRs → low pairwise cost</a:t>
            </a:r>
          </a:p>
          <a:p>
            <a:pPr>
              <a:defRPr b="1" sz="1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Dissimilar VRs → high pairwise cost</a:t>
            </a:r>
          </a:p>
        </p:txBody>
      </p:sp>
      <p:sp>
        <p:nvSpPr>
          <p:cNvPr id="349" name="Google Shape;351;p37"/>
          <p:cNvSpPr txBox="1"/>
          <p:nvPr/>
        </p:nvSpPr>
        <p:spPr>
          <a:xfrm>
            <a:off x="7149124" y="1227075"/>
            <a:ext cx="1598701" cy="922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900"/>
            </a:pPr>
            <a:r>
              <a:t>=  -R</a:t>
            </a:r>
            <a:r>
              <a:rPr baseline="-25000"/>
              <a:t>𝞡</a:t>
            </a:r>
            <a:r>
              <a:t>(f</a:t>
            </a:r>
            <a:r>
              <a:rPr baseline="-25000"/>
              <a:t>43</a:t>
            </a:r>
            <a:r>
              <a:t>, f</a:t>
            </a:r>
            <a:r>
              <a:rPr baseline="-25000"/>
              <a:t>12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6;p38"/>
          <p:cNvSpPr/>
          <p:nvPr/>
        </p:nvSpPr>
        <p:spPr>
          <a:xfrm>
            <a:off x="162624" y="3274700"/>
            <a:ext cx="8877002" cy="1825801"/>
          </a:xfrm>
          <a:prstGeom prst="rect">
            <a:avLst/>
          </a:prstGeom>
          <a:solidFill>
            <a:srgbClr val="CFE2F3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59" name="Google Shape;357;p38"/>
          <p:cNvSpPr/>
          <p:nvPr/>
        </p:nvSpPr>
        <p:spPr>
          <a:xfrm>
            <a:off x="278875" y="3604974"/>
            <a:ext cx="1940700" cy="11382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>
              <a:defRPr sz="1000"/>
            </a:pPr>
          </a:p>
        </p:txBody>
      </p:sp>
      <p:sp>
        <p:nvSpPr>
          <p:cNvPr id="360" name="Google Shape;358;p38"/>
          <p:cNvSpPr/>
          <p:nvPr/>
        </p:nvSpPr>
        <p:spPr>
          <a:xfrm>
            <a:off x="2498400" y="3604974"/>
            <a:ext cx="1940700" cy="11382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61" name="Google Shape;359;p38"/>
          <p:cNvSpPr/>
          <p:nvPr/>
        </p:nvSpPr>
        <p:spPr>
          <a:xfrm>
            <a:off x="4717924" y="3604974"/>
            <a:ext cx="1940701" cy="11382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62" name="Google Shape;360;p38"/>
          <p:cNvSpPr/>
          <p:nvPr/>
        </p:nvSpPr>
        <p:spPr>
          <a:xfrm>
            <a:off x="6937450" y="3604974"/>
            <a:ext cx="1940701" cy="11382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63" name="Google Shape;361;p38"/>
          <p:cNvSpPr txBox="1"/>
          <p:nvPr/>
        </p:nvSpPr>
        <p:spPr>
          <a:xfrm>
            <a:off x="263874" y="4666974"/>
            <a:ext cx="1955702" cy="44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/>
            <a:r>
              <a:t>ℒ</a:t>
            </a:r>
            <a:r>
              <a:rPr baseline="-25000"/>
              <a:t>1</a:t>
            </a:r>
          </a:p>
        </p:txBody>
      </p:sp>
      <p:sp>
        <p:nvSpPr>
          <p:cNvPr id="364" name="Google Shape;362;p38"/>
          <p:cNvSpPr txBox="1"/>
          <p:nvPr/>
        </p:nvSpPr>
        <p:spPr>
          <a:xfrm>
            <a:off x="2487149" y="4666974"/>
            <a:ext cx="1955701" cy="44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/>
            <a:r>
              <a:t>ℒ</a:t>
            </a:r>
            <a:r>
              <a:rPr baseline="-25000"/>
              <a:t>2</a:t>
            </a:r>
          </a:p>
        </p:txBody>
      </p:sp>
      <p:sp>
        <p:nvSpPr>
          <p:cNvPr id="365" name="Google Shape;363;p38"/>
          <p:cNvSpPr txBox="1"/>
          <p:nvPr/>
        </p:nvSpPr>
        <p:spPr>
          <a:xfrm>
            <a:off x="4710424" y="4666974"/>
            <a:ext cx="1955701" cy="44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/>
            <a:r>
              <a:t>ℒ</a:t>
            </a:r>
            <a:r>
              <a:rPr baseline="-25000"/>
              <a:t>3</a:t>
            </a:r>
          </a:p>
        </p:txBody>
      </p:sp>
      <p:sp>
        <p:nvSpPr>
          <p:cNvPr id="366" name="Google Shape;364;p38"/>
          <p:cNvSpPr txBox="1"/>
          <p:nvPr/>
        </p:nvSpPr>
        <p:spPr>
          <a:xfrm>
            <a:off x="6937450" y="4666974"/>
            <a:ext cx="1955701" cy="44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/>
            <a:r>
              <a:t>ℒ</a:t>
            </a:r>
            <a:r>
              <a:rPr baseline="-25000"/>
              <a:t>4</a:t>
            </a:r>
          </a:p>
        </p:txBody>
      </p:sp>
      <p:pic>
        <p:nvPicPr>
          <p:cNvPr id="367" name="Google Shape;365;p38" descr="Google Shape;365;p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823" y="3715975"/>
            <a:ext cx="246372" cy="245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Google Shape;366;p38" descr="Google Shape;366;p3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7048" y="3750424"/>
            <a:ext cx="359451" cy="177051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Google Shape;367;p38"/>
          <p:cNvSpPr/>
          <p:nvPr/>
        </p:nvSpPr>
        <p:spPr>
          <a:xfrm>
            <a:off x="1035452" y="3837573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370" name="Google Shape;368;p38" descr="Google Shape;368;p3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9823" y="4080138"/>
            <a:ext cx="246378" cy="241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Google Shape;369;p38" descr="Google Shape;369;p3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65525" y="4109199"/>
            <a:ext cx="423526" cy="18305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Google Shape;370;p38"/>
          <p:cNvSpPr/>
          <p:nvPr/>
        </p:nvSpPr>
        <p:spPr>
          <a:xfrm>
            <a:off x="1035452" y="4187773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73" name="Google Shape;371;p38"/>
          <p:cNvSpPr/>
          <p:nvPr/>
        </p:nvSpPr>
        <p:spPr>
          <a:xfrm>
            <a:off x="1035452" y="4537973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374" name="Google Shape;372;p38" descr="Google Shape;372;p3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11899" y="4480350"/>
            <a:ext cx="290101" cy="117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Google Shape;373;p38" descr="Google Shape;373;p3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9823" y="4418772"/>
            <a:ext cx="246378" cy="241161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Google Shape;374;p38"/>
          <p:cNvSpPr txBox="1"/>
          <p:nvPr/>
        </p:nvSpPr>
        <p:spPr>
          <a:xfrm>
            <a:off x="303799" y="4031374"/>
            <a:ext cx="359401" cy="342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12</a:t>
            </a:r>
          </a:p>
        </p:txBody>
      </p:sp>
      <p:sp>
        <p:nvSpPr>
          <p:cNvPr id="377" name="Google Shape;375;p38"/>
          <p:cNvSpPr txBox="1"/>
          <p:nvPr/>
        </p:nvSpPr>
        <p:spPr>
          <a:xfrm>
            <a:off x="303799" y="3682774"/>
            <a:ext cx="359401" cy="342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11</a:t>
            </a:r>
          </a:p>
        </p:txBody>
      </p:sp>
      <p:sp>
        <p:nvSpPr>
          <p:cNvPr id="378" name="Google Shape;376;p38"/>
          <p:cNvSpPr txBox="1"/>
          <p:nvPr/>
        </p:nvSpPr>
        <p:spPr>
          <a:xfrm>
            <a:off x="303799" y="4367100"/>
            <a:ext cx="359401" cy="342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13</a:t>
            </a:r>
          </a:p>
        </p:txBody>
      </p:sp>
      <p:sp>
        <p:nvSpPr>
          <p:cNvPr id="379" name="Google Shape;377;p38"/>
          <p:cNvSpPr/>
          <p:nvPr/>
        </p:nvSpPr>
        <p:spPr>
          <a:xfrm>
            <a:off x="3275901" y="3817361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80" name="Google Shape;378;p38"/>
          <p:cNvSpPr/>
          <p:nvPr/>
        </p:nvSpPr>
        <p:spPr>
          <a:xfrm>
            <a:off x="3275901" y="4167561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81" name="Google Shape;379;p38"/>
          <p:cNvSpPr/>
          <p:nvPr/>
        </p:nvSpPr>
        <p:spPr>
          <a:xfrm>
            <a:off x="3275901" y="4517761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82" name="Google Shape;380;p38"/>
          <p:cNvSpPr/>
          <p:nvPr/>
        </p:nvSpPr>
        <p:spPr>
          <a:xfrm>
            <a:off x="5472502" y="3812185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83" name="Google Shape;381;p38"/>
          <p:cNvSpPr/>
          <p:nvPr/>
        </p:nvSpPr>
        <p:spPr>
          <a:xfrm>
            <a:off x="5472502" y="4162385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84" name="Google Shape;382;p38"/>
          <p:cNvSpPr/>
          <p:nvPr/>
        </p:nvSpPr>
        <p:spPr>
          <a:xfrm>
            <a:off x="5472502" y="4512586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85" name="Google Shape;383;p38"/>
          <p:cNvSpPr/>
          <p:nvPr/>
        </p:nvSpPr>
        <p:spPr>
          <a:xfrm>
            <a:off x="7705976" y="3812185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86" name="Google Shape;384;p38"/>
          <p:cNvSpPr/>
          <p:nvPr/>
        </p:nvSpPr>
        <p:spPr>
          <a:xfrm>
            <a:off x="7705976" y="4162385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87" name="Google Shape;385;p38"/>
          <p:cNvSpPr/>
          <p:nvPr/>
        </p:nvSpPr>
        <p:spPr>
          <a:xfrm>
            <a:off x="7705976" y="4512586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388" name="Google Shape;386;p38" descr="Google Shape;386;p3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79149" y="3668600"/>
            <a:ext cx="246376" cy="289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Google Shape;387;p38" descr="Google Shape;387;p3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116600" y="3662574"/>
            <a:ext cx="161957" cy="33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Google Shape;388;p38" descr="Google Shape;388;p3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74387" y="4055800"/>
            <a:ext cx="246376" cy="289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Google Shape;389;p38" descr="Google Shape;389;p3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205201" y="4009185"/>
            <a:ext cx="194251" cy="289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Google Shape;390;p38" descr="Google Shape;390;p3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00437" y="4418777"/>
            <a:ext cx="194273" cy="289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Google Shape;391;p38" descr="Google Shape;391;p3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221350" y="4351725"/>
            <a:ext cx="161957" cy="33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Google Shape;392;p38" descr="Google Shape;392;p3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290475" y="4346943"/>
            <a:ext cx="194251" cy="333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Google Shape;393;p38" descr="Google Shape;393;p38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391900" y="4340362"/>
            <a:ext cx="290101" cy="341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Google Shape;394;p38" descr="Google Shape;394;p38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64424" y="3690463"/>
            <a:ext cx="290101" cy="341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Google Shape;395;p38" descr="Google Shape;395;p38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308650" y="3706262"/>
            <a:ext cx="423526" cy="214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Google Shape;396;p38" descr="Google Shape;396;p38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242540" y="4053163"/>
            <a:ext cx="290101" cy="272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Google Shape;397;p38" descr="Google Shape;397;p3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419500" y="3963594"/>
            <a:ext cx="194251" cy="333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Google Shape;398;p38" descr="Google Shape;398;p38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884474" y="3968612"/>
            <a:ext cx="246376" cy="400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Google Shape;399;p38" descr="Google Shape;399;p3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894313" y="4072113"/>
            <a:ext cx="290101" cy="311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Google Shape;400;p38" descr="Google Shape;400;p38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855325" y="4441625"/>
            <a:ext cx="512701" cy="184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Google Shape;401;p38" descr="Google Shape;401;p3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888138" y="4400575"/>
            <a:ext cx="290101" cy="311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Google Shape;402;p38" descr="Google Shape;402;p38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927137" y="3651849"/>
            <a:ext cx="246376" cy="400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Google Shape;403;p38" descr="Google Shape;403;p38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750462" y="3721313"/>
            <a:ext cx="512701" cy="184426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Google Shape;404;p38"/>
          <p:cNvSpPr txBox="1"/>
          <p:nvPr/>
        </p:nvSpPr>
        <p:spPr>
          <a:xfrm>
            <a:off x="2502774" y="4026213"/>
            <a:ext cx="359401" cy="342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000"/>
            </a:pPr>
            <a:r>
              <a:t>l</a:t>
            </a:r>
            <a:r>
              <a:rPr baseline="-25000"/>
              <a:t>22</a:t>
            </a:r>
          </a:p>
        </p:txBody>
      </p:sp>
      <p:sp>
        <p:nvSpPr>
          <p:cNvPr id="407" name="Google Shape;405;p38"/>
          <p:cNvSpPr txBox="1"/>
          <p:nvPr/>
        </p:nvSpPr>
        <p:spPr>
          <a:xfrm>
            <a:off x="2502774" y="3677613"/>
            <a:ext cx="359401" cy="342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21</a:t>
            </a:r>
          </a:p>
        </p:txBody>
      </p:sp>
      <p:sp>
        <p:nvSpPr>
          <p:cNvPr id="408" name="Google Shape;406;p38"/>
          <p:cNvSpPr txBox="1"/>
          <p:nvPr/>
        </p:nvSpPr>
        <p:spPr>
          <a:xfrm>
            <a:off x="2502774" y="4361938"/>
            <a:ext cx="359401" cy="342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23</a:t>
            </a:r>
          </a:p>
        </p:txBody>
      </p:sp>
      <p:sp>
        <p:nvSpPr>
          <p:cNvPr id="409" name="Google Shape;407;p38"/>
          <p:cNvSpPr txBox="1"/>
          <p:nvPr/>
        </p:nvSpPr>
        <p:spPr>
          <a:xfrm>
            <a:off x="4740562" y="4011162"/>
            <a:ext cx="359401" cy="342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32</a:t>
            </a:r>
          </a:p>
        </p:txBody>
      </p:sp>
      <p:sp>
        <p:nvSpPr>
          <p:cNvPr id="410" name="Google Shape;408;p38"/>
          <p:cNvSpPr txBox="1"/>
          <p:nvPr/>
        </p:nvSpPr>
        <p:spPr>
          <a:xfrm>
            <a:off x="4740562" y="3662562"/>
            <a:ext cx="359401" cy="342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31</a:t>
            </a:r>
          </a:p>
        </p:txBody>
      </p:sp>
      <p:sp>
        <p:nvSpPr>
          <p:cNvPr id="411" name="Google Shape;409;p38"/>
          <p:cNvSpPr txBox="1"/>
          <p:nvPr/>
        </p:nvSpPr>
        <p:spPr>
          <a:xfrm>
            <a:off x="4740562" y="4346888"/>
            <a:ext cx="359401" cy="342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33</a:t>
            </a:r>
          </a:p>
        </p:txBody>
      </p:sp>
      <p:sp>
        <p:nvSpPr>
          <p:cNvPr id="412" name="Google Shape;410;p38"/>
          <p:cNvSpPr txBox="1"/>
          <p:nvPr/>
        </p:nvSpPr>
        <p:spPr>
          <a:xfrm>
            <a:off x="6937450" y="4064813"/>
            <a:ext cx="359401" cy="342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42</a:t>
            </a:r>
          </a:p>
        </p:txBody>
      </p:sp>
      <p:sp>
        <p:nvSpPr>
          <p:cNvPr id="413" name="Google Shape;411;p38"/>
          <p:cNvSpPr txBox="1"/>
          <p:nvPr/>
        </p:nvSpPr>
        <p:spPr>
          <a:xfrm>
            <a:off x="6937450" y="3716213"/>
            <a:ext cx="359401" cy="342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41</a:t>
            </a:r>
          </a:p>
        </p:txBody>
      </p:sp>
      <p:sp>
        <p:nvSpPr>
          <p:cNvPr id="414" name="Google Shape;412;p38"/>
          <p:cNvSpPr txBox="1"/>
          <p:nvPr/>
        </p:nvSpPr>
        <p:spPr>
          <a:xfrm>
            <a:off x="6937450" y="4400537"/>
            <a:ext cx="359401" cy="342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000"/>
            </a:pPr>
            <a:r>
              <a:t>l</a:t>
            </a:r>
            <a:r>
              <a:rPr baseline="-25000"/>
              <a:t>43</a:t>
            </a:r>
          </a:p>
        </p:txBody>
      </p:sp>
      <p:sp>
        <p:nvSpPr>
          <p:cNvPr id="415" name="Google Shape;413;p38"/>
          <p:cNvSpPr txBox="1"/>
          <p:nvPr/>
        </p:nvSpPr>
        <p:spPr>
          <a:xfrm>
            <a:off x="672324" y="1013399"/>
            <a:ext cx="2078102" cy="40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r">
              <a:defRPr sz="1600"/>
            </a:lvl1pPr>
          </a:lstStyle>
          <a:p>
            <a:pPr/>
            <a:r>
              <a:t>For positive pairs: </a:t>
            </a:r>
          </a:p>
        </p:txBody>
      </p:sp>
      <p:pic>
        <p:nvPicPr>
          <p:cNvPr id="416" name="Google Shape;414;p38" descr="Google Shape;414;p38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893788" y="977363"/>
            <a:ext cx="4052974" cy="586822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Google Shape;415;p38"/>
          <p:cNvSpPr txBox="1"/>
          <p:nvPr/>
        </p:nvSpPr>
        <p:spPr>
          <a:xfrm>
            <a:off x="162624" y="3231950"/>
            <a:ext cx="8877002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Label sets of images in the bag</a:t>
            </a:r>
          </a:p>
        </p:txBody>
      </p:sp>
      <p:sp>
        <p:nvSpPr>
          <p:cNvPr id="418" name="Google Shape;416;p38"/>
          <p:cNvSpPr txBox="1"/>
          <p:nvPr/>
        </p:nvSpPr>
        <p:spPr>
          <a:xfrm>
            <a:off x="966468" y="1938475"/>
            <a:ext cx="6936000" cy="6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Positive pairs = pair of labels / VRs sharing </a:t>
            </a:r>
            <a:r>
              <a:rPr>
                <a:solidFill>
                  <a:srgbClr val="00FF00"/>
                </a:solidFill>
              </a:rPr>
              <a:t>common predicate</a:t>
            </a:r>
            <a:r>
              <a:t>. </a:t>
            </a:r>
          </a:p>
          <a:p>
            <a:pPr indent="457200"/>
            <a:r>
              <a:t>e.g. (l</a:t>
            </a:r>
            <a:r>
              <a:rPr baseline="-25000"/>
              <a:t>22</a:t>
            </a:r>
            <a:r>
              <a:t>, l</a:t>
            </a:r>
            <a:r>
              <a:rPr baseline="-25000"/>
              <a:t>43</a:t>
            </a:r>
            <a:r>
              <a:t>) :  l</a:t>
            </a:r>
            <a:r>
              <a:rPr baseline="-25000"/>
              <a:t>22</a:t>
            </a:r>
            <a:r>
              <a:t> = &lt;woman, </a:t>
            </a:r>
            <a:r>
              <a:rPr>
                <a:solidFill>
                  <a:srgbClr val="FF00FF"/>
                </a:solidFill>
              </a:rPr>
              <a:t>petting</a:t>
            </a:r>
            <a:r>
              <a:t>, sheep&gt;  and l</a:t>
            </a:r>
            <a:r>
              <a:rPr baseline="-25000"/>
              <a:t>43</a:t>
            </a:r>
            <a:r>
              <a:t> = &lt;man, </a:t>
            </a:r>
            <a:r>
              <a:rPr>
                <a:solidFill>
                  <a:srgbClr val="FF00FF"/>
                </a:solidFill>
              </a:rPr>
              <a:t>petting</a:t>
            </a:r>
            <a:r>
              <a:t>, horse&gt;</a:t>
            </a:r>
          </a:p>
        </p:txBody>
      </p:sp>
      <p:sp>
        <p:nvSpPr>
          <p:cNvPr id="419" name="Google Shape;417;p38"/>
          <p:cNvSpPr txBox="1"/>
          <p:nvPr/>
        </p:nvSpPr>
        <p:spPr>
          <a:xfrm>
            <a:off x="104174" y="119049"/>
            <a:ext cx="8935502" cy="56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Episodic training with binary logistic regression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2;p39"/>
          <p:cNvSpPr/>
          <p:nvPr/>
        </p:nvSpPr>
        <p:spPr>
          <a:xfrm>
            <a:off x="162624" y="3274700"/>
            <a:ext cx="8877002" cy="1825801"/>
          </a:xfrm>
          <a:prstGeom prst="rect">
            <a:avLst/>
          </a:prstGeom>
          <a:solidFill>
            <a:srgbClr val="CFE2F3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22" name="Google Shape;423;p39"/>
          <p:cNvSpPr/>
          <p:nvPr/>
        </p:nvSpPr>
        <p:spPr>
          <a:xfrm>
            <a:off x="278875" y="3604974"/>
            <a:ext cx="1940700" cy="11382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>
              <a:defRPr sz="1000"/>
            </a:pPr>
          </a:p>
        </p:txBody>
      </p:sp>
      <p:sp>
        <p:nvSpPr>
          <p:cNvPr id="423" name="Google Shape;424;p39"/>
          <p:cNvSpPr/>
          <p:nvPr/>
        </p:nvSpPr>
        <p:spPr>
          <a:xfrm>
            <a:off x="2498400" y="3604974"/>
            <a:ext cx="1940700" cy="11382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24" name="Google Shape;425;p39"/>
          <p:cNvSpPr/>
          <p:nvPr/>
        </p:nvSpPr>
        <p:spPr>
          <a:xfrm>
            <a:off x="4717924" y="3604974"/>
            <a:ext cx="1940701" cy="11382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25" name="Google Shape;426;p39"/>
          <p:cNvSpPr/>
          <p:nvPr/>
        </p:nvSpPr>
        <p:spPr>
          <a:xfrm>
            <a:off x="6937450" y="3604974"/>
            <a:ext cx="1940701" cy="11382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26" name="Google Shape;427;p39"/>
          <p:cNvSpPr txBox="1"/>
          <p:nvPr/>
        </p:nvSpPr>
        <p:spPr>
          <a:xfrm>
            <a:off x="263874" y="4666974"/>
            <a:ext cx="1955702" cy="44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/>
            <a:r>
              <a:t>ℒ</a:t>
            </a:r>
            <a:r>
              <a:rPr baseline="-25000"/>
              <a:t>1</a:t>
            </a:r>
          </a:p>
        </p:txBody>
      </p:sp>
      <p:sp>
        <p:nvSpPr>
          <p:cNvPr id="427" name="Google Shape;428;p39"/>
          <p:cNvSpPr txBox="1"/>
          <p:nvPr/>
        </p:nvSpPr>
        <p:spPr>
          <a:xfrm>
            <a:off x="2487149" y="4666974"/>
            <a:ext cx="1955701" cy="44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/>
            <a:r>
              <a:t>ℒ</a:t>
            </a:r>
            <a:r>
              <a:rPr baseline="-25000"/>
              <a:t>2</a:t>
            </a:r>
          </a:p>
        </p:txBody>
      </p:sp>
      <p:sp>
        <p:nvSpPr>
          <p:cNvPr id="428" name="Google Shape;429;p39"/>
          <p:cNvSpPr txBox="1"/>
          <p:nvPr/>
        </p:nvSpPr>
        <p:spPr>
          <a:xfrm>
            <a:off x="4710424" y="4666974"/>
            <a:ext cx="1955701" cy="44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/>
            <a:r>
              <a:t>ℒ</a:t>
            </a:r>
            <a:r>
              <a:rPr baseline="-25000"/>
              <a:t>3</a:t>
            </a:r>
          </a:p>
        </p:txBody>
      </p:sp>
      <p:sp>
        <p:nvSpPr>
          <p:cNvPr id="429" name="Google Shape;430;p39"/>
          <p:cNvSpPr txBox="1"/>
          <p:nvPr/>
        </p:nvSpPr>
        <p:spPr>
          <a:xfrm>
            <a:off x="6937450" y="4666974"/>
            <a:ext cx="1955701" cy="44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/>
            <a:r>
              <a:t>ℒ</a:t>
            </a:r>
            <a:r>
              <a:rPr baseline="-25000"/>
              <a:t>4</a:t>
            </a:r>
          </a:p>
        </p:txBody>
      </p:sp>
      <p:pic>
        <p:nvPicPr>
          <p:cNvPr id="430" name="Google Shape;431;p39" descr="Google Shape;431;p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823" y="3715975"/>
            <a:ext cx="246372" cy="245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Google Shape;432;p39" descr="Google Shape;432;p3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7048" y="3750424"/>
            <a:ext cx="359451" cy="17705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Google Shape;433;p39"/>
          <p:cNvSpPr/>
          <p:nvPr/>
        </p:nvSpPr>
        <p:spPr>
          <a:xfrm>
            <a:off x="1035452" y="3837573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433" name="Google Shape;434;p39" descr="Google Shape;434;p3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9823" y="4080138"/>
            <a:ext cx="246378" cy="241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Google Shape;435;p39" descr="Google Shape;435;p3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65525" y="4109199"/>
            <a:ext cx="423526" cy="183051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Google Shape;436;p39"/>
          <p:cNvSpPr/>
          <p:nvPr/>
        </p:nvSpPr>
        <p:spPr>
          <a:xfrm>
            <a:off x="1035452" y="4187773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36" name="Google Shape;437;p39"/>
          <p:cNvSpPr/>
          <p:nvPr/>
        </p:nvSpPr>
        <p:spPr>
          <a:xfrm>
            <a:off x="1035452" y="4537973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437" name="Google Shape;438;p39" descr="Google Shape;438;p3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11899" y="4480350"/>
            <a:ext cx="290101" cy="117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Google Shape;439;p39" descr="Google Shape;439;p3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9823" y="4418772"/>
            <a:ext cx="246378" cy="241161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Google Shape;440;p39"/>
          <p:cNvSpPr txBox="1"/>
          <p:nvPr/>
        </p:nvSpPr>
        <p:spPr>
          <a:xfrm>
            <a:off x="303799" y="4031374"/>
            <a:ext cx="359401" cy="342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12</a:t>
            </a:r>
          </a:p>
        </p:txBody>
      </p:sp>
      <p:sp>
        <p:nvSpPr>
          <p:cNvPr id="440" name="Google Shape;441;p39"/>
          <p:cNvSpPr txBox="1"/>
          <p:nvPr/>
        </p:nvSpPr>
        <p:spPr>
          <a:xfrm>
            <a:off x="303799" y="3682774"/>
            <a:ext cx="359401" cy="342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000"/>
            </a:pPr>
            <a:r>
              <a:t>l</a:t>
            </a:r>
            <a:r>
              <a:rPr baseline="-25000"/>
              <a:t>11</a:t>
            </a:r>
          </a:p>
        </p:txBody>
      </p:sp>
      <p:sp>
        <p:nvSpPr>
          <p:cNvPr id="441" name="Google Shape;442;p39"/>
          <p:cNvSpPr txBox="1"/>
          <p:nvPr/>
        </p:nvSpPr>
        <p:spPr>
          <a:xfrm>
            <a:off x="303799" y="4367100"/>
            <a:ext cx="359401" cy="342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13</a:t>
            </a:r>
          </a:p>
        </p:txBody>
      </p:sp>
      <p:sp>
        <p:nvSpPr>
          <p:cNvPr id="442" name="Google Shape;443;p39"/>
          <p:cNvSpPr/>
          <p:nvPr/>
        </p:nvSpPr>
        <p:spPr>
          <a:xfrm>
            <a:off x="3275901" y="3817361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3" name="Google Shape;444;p39"/>
          <p:cNvSpPr/>
          <p:nvPr/>
        </p:nvSpPr>
        <p:spPr>
          <a:xfrm>
            <a:off x="3275901" y="4167561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4" name="Google Shape;445;p39"/>
          <p:cNvSpPr/>
          <p:nvPr/>
        </p:nvSpPr>
        <p:spPr>
          <a:xfrm>
            <a:off x="3275901" y="4517761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5" name="Google Shape;446;p39"/>
          <p:cNvSpPr/>
          <p:nvPr/>
        </p:nvSpPr>
        <p:spPr>
          <a:xfrm>
            <a:off x="5472502" y="3812185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6" name="Google Shape;447;p39"/>
          <p:cNvSpPr/>
          <p:nvPr/>
        </p:nvSpPr>
        <p:spPr>
          <a:xfrm>
            <a:off x="5472502" y="4162385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7" name="Google Shape;448;p39"/>
          <p:cNvSpPr/>
          <p:nvPr/>
        </p:nvSpPr>
        <p:spPr>
          <a:xfrm>
            <a:off x="5472502" y="4512586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8" name="Google Shape;449;p39"/>
          <p:cNvSpPr/>
          <p:nvPr/>
        </p:nvSpPr>
        <p:spPr>
          <a:xfrm>
            <a:off x="7705976" y="3812185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9" name="Google Shape;450;p39"/>
          <p:cNvSpPr/>
          <p:nvPr/>
        </p:nvSpPr>
        <p:spPr>
          <a:xfrm>
            <a:off x="7705976" y="4162385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50" name="Google Shape;451;p39"/>
          <p:cNvSpPr/>
          <p:nvPr/>
        </p:nvSpPr>
        <p:spPr>
          <a:xfrm>
            <a:off x="7705976" y="4512586"/>
            <a:ext cx="512701" cy="27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451" name="Google Shape;452;p39" descr="Google Shape;452;p3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79149" y="3668600"/>
            <a:ext cx="246376" cy="289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Google Shape;453;p39" descr="Google Shape;453;p3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116600" y="3662574"/>
            <a:ext cx="161957" cy="33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Google Shape;454;p39" descr="Google Shape;454;p3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74387" y="4055800"/>
            <a:ext cx="246376" cy="289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Google Shape;455;p39" descr="Google Shape;455;p3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205201" y="4009185"/>
            <a:ext cx="194251" cy="289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Google Shape;456;p39" descr="Google Shape;456;p3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00437" y="4418777"/>
            <a:ext cx="194273" cy="289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Google Shape;457;p39" descr="Google Shape;457;p3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221350" y="4351725"/>
            <a:ext cx="161957" cy="33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Google Shape;458;p39" descr="Google Shape;458;p3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290475" y="4346943"/>
            <a:ext cx="194251" cy="333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Google Shape;459;p39" descr="Google Shape;459;p39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391900" y="4340362"/>
            <a:ext cx="290101" cy="341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Google Shape;460;p39" descr="Google Shape;460;p39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64424" y="3690463"/>
            <a:ext cx="290101" cy="341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Google Shape;461;p39" descr="Google Shape;461;p39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308650" y="3706262"/>
            <a:ext cx="423526" cy="214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Google Shape;462;p39" descr="Google Shape;462;p39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242540" y="4053163"/>
            <a:ext cx="290101" cy="272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Google Shape;463;p39" descr="Google Shape;463;p3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419500" y="3963594"/>
            <a:ext cx="194251" cy="333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Google Shape;464;p39" descr="Google Shape;464;p39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884474" y="3968612"/>
            <a:ext cx="246376" cy="400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Google Shape;465;p39" descr="Google Shape;465;p39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894313" y="4072113"/>
            <a:ext cx="290101" cy="311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Google Shape;466;p39" descr="Google Shape;466;p3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855325" y="4441625"/>
            <a:ext cx="512701" cy="184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Google Shape;467;p39" descr="Google Shape;467;p39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888138" y="4400575"/>
            <a:ext cx="290101" cy="311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Google Shape;468;p39" descr="Google Shape;468;p39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927137" y="3651849"/>
            <a:ext cx="246376" cy="400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Google Shape;469;p39" descr="Google Shape;469;p3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750462" y="3721313"/>
            <a:ext cx="512701" cy="184426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Google Shape;470;p39"/>
          <p:cNvSpPr txBox="1"/>
          <p:nvPr/>
        </p:nvSpPr>
        <p:spPr>
          <a:xfrm>
            <a:off x="2502774" y="4026213"/>
            <a:ext cx="359401" cy="342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22</a:t>
            </a:r>
          </a:p>
        </p:txBody>
      </p:sp>
      <p:sp>
        <p:nvSpPr>
          <p:cNvPr id="470" name="Google Shape;471;p39"/>
          <p:cNvSpPr txBox="1"/>
          <p:nvPr/>
        </p:nvSpPr>
        <p:spPr>
          <a:xfrm>
            <a:off x="2502774" y="3677613"/>
            <a:ext cx="359401" cy="342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21</a:t>
            </a:r>
          </a:p>
        </p:txBody>
      </p:sp>
      <p:sp>
        <p:nvSpPr>
          <p:cNvPr id="471" name="Google Shape;472;p39"/>
          <p:cNvSpPr txBox="1"/>
          <p:nvPr/>
        </p:nvSpPr>
        <p:spPr>
          <a:xfrm>
            <a:off x="2502774" y="4361938"/>
            <a:ext cx="359401" cy="342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23</a:t>
            </a:r>
          </a:p>
        </p:txBody>
      </p:sp>
      <p:sp>
        <p:nvSpPr>
          <p:cNvPr id="472" name="Google Shape;473;p39"/>
          <p:cNvSpPr txBox="1"/>
          <p:nvPr/>
        </p:nvSpPr>
        <p:spPr>
          <a:xfrm>
            <a:off x="4740562" y="4011162"/>
            <a:ext cx="359401" cy="342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32</a:t>
            </a:r>
          </a:p>
        </p:txBody>
      </p:sp>
      <p:sp>
        <p:nvSpPr>
          <p:cNvPr id="473" name="Google Shape;474;p39"/>
          <p:cNvSpPr txBox="1"/>
          <p:nvPr/>
        </p:nvSpPr>
        <p:spPr>
          <a:xfrm>
            <a:off x="4740562" y="3662562"/>
            <a:ext cx="359401" cy="342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31</a:t>
            </a:r>
          </a:p>
        </p:txBody>
      </p:sp>
      <p:sp>
        <p:nvSpPr>
          <p:cNvPr id="474" name="Google Shape;475;p39"/>
          <p:cNvSpPr txBox="1"/>
          <p:nvPr/>
        </p:nvSpPr>
        <p:spPr>
          <a:xfrm>
            <a:off x="4740562" y="4346888"/>
            <a:ext cx="359401" cy="342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33</a:t>
            </a:r>
          </a:p>
        </p:txBody>
      </p:sp>
      <p:sp>
        <p:nvSpPr>
          <p:cNvPr id="475" name="Google Shape;476;p39"/>
          <p:cNvSpPr txBox="1"/>
          <p:nvPr/>
        </p:nvSpPr>
        <p:spPr>
          <a:xfrm>
            <a:off x="6937450" y="4064813"/>
            <a:ext cx="359401" cy="342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42</a:t>
            </a:r>
          </a:p>
        </p:txBody>
      </p:sp>
      <p:sp>
        <p:nvSpPr>
          <p:cNvPr id="476" name="Google Shape;477;p39"/>
          <p:cNvSpPr txBox="1"/>
          <p:nvPr/>
        </p:nvSpPr>
        <p:spPr>
          <a:xfrm>
            <a:off x="6937450" y="3716213"/>
            <a:ext cx="359401" cy="342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/>
            </a:pPr>
            <a:r>
              <a:t>l</a:t>
            </a:r>
            <a:r>
              <a:rPr baseline="-25000"/>
              <a:t>41</a:t>
            </a:r>
          </a:p>
        </p:txBody>
      </p:sp>
      <p:sp>
        <p:nvSpPr>
          <p:cNvPr id="477" name="Google Shape;478;p39"/>
          <p:cNvSpPr txBox="1"/>
          <p:nvPr/>
        </p:nvSpPr>
        <p:spPr>
          <a:xfrm>
            <a:off x="6937450" y="4400537"/>
            <a:ext cx="359401" cy="342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000"/>
            </a:pPr>
            <a:r>
              <a:t>l</a:t>
            </a:r>
            <a:r>
              <a:rPr baseline="-25000"/>
              <a:t>43</a:t>
            </a:r>
          </a:p>
        </p:txBody>
      </p:sp>
      <p:sp>
        <p:nvSpPr>
          <p:cNvPr id="478" name="Google Shape;479;p39"/>
          <p:cNvSpPr txBox="1"/>
          <p:nvPr/>
        </p:nvSpPr>
        <p:spPr>
          <a:xfrm>
            <a:off x="748399" y="1029302"/>
            <a:ext cx="2078102" cy="40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r">
              <a:defRPr sz="1600"/>
            </a:lvl1pPr>
          </a:lstStyle>
          <a:p>
            <a:pPr/>
            <a:r>
              <a:t>For negative pairs: </a:t>
            </a:r>
          </a:p>
        </p:txBody>
      </p:sp>
      <p:pic>
        <p:nvPicPr>
          <p:cNvPr id="479" name="Google Shape;480;p39" descr="Google Shape;480;p39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969999" y="1050903"/>
            <a:ext cx="3886501" cy="586801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Google Shape;481;p39"/>
          <p:cNvSpPr txBox="1"/>
          <p:nvPr/>
        </p:nvSpPr>
        <p:spPr>
          <a:xfrm>
            <a:off x="162624" y="3231950"/>
            <a:ext cx="8877002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Label sets of images in the bag</a:t>
            </a:r>
          </a:p>
        </p:txBody>
      </p:sp>
      <p:sp>
        <p:nvSpPr>
          <p:cNvPr id="481" name="Google Shape;482;p39"/>
          <p:cNvSpPr txBox="1"/>
          <p:nvPr/>
        </p:nvSpPr>
        <p:spPr>
          <a:xfrm>
            <a:off x="966563" y="1976065"/>
            <a:ext cx="8011502" cy="6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Negative pairs = pair of labels / VRs having </a:t>
            </a:r>
            <a:r>
              <a:rPr>
                <a:solidFill>
                  <a:srgbClr val="FF0000"/>
                </a:solidFill>
              </a:rPr>
              <a:t>different predicate</a:t>
            </a:r>
            <a:r>
              <a:t>.</a:t>
            </a:r>
          </a:p>
          <a:p>
            <a:pPr/>
            <a:r>
              <a:t>	e.g. (l</a:t>
            </a:r>
            <a:r>
              <a:rPr baseline="-25000"/>
              <a:t>11</a:t>
            </a:r>
            <a:r>
              <a:t>, l</a:t>
            </a:r>
            <a:r>
              <a:rPr baseline="-25000"/>
              <a:t>43</a:t>
            </a:r>
            <a:r>
              <a:t>) :  l</a:t>
            </a:r>
            <a:r>
              <a:rPr baseline="-25000"/>
              <a:t>22</a:t>
            </a:r>
            <a:r>
              <a:t> = &lt;woman, </a:t>
            </a:r>
            <a:r>
              <a:rPr>
                <a:solidFill>
                  <a:srgbClr val="FF0000"/>
                </a:solidFill>
              </a:rPr>
              <a:t>wearing</a:t>
            </a:r>
            <a:r>
              <a:t>, hat&gt;  and l</a:t>
            </a:r>
            <a:r>
              <a:rPr baseline="-25000"/>
              <a:t>43</a:t>
            </a:r>
            <a:r>
              <a:t> = &lt;man, </a:t>
            </a:r>
            <a:r>
              <a:rPr>
                <a:solidFill>
                  <a:srgbClr val="FF00FF"/>
                </a:solidFill>
              </a:rPr>
              <a:t>petting</a:t>
            </a:r>
            <a:r>
              <a:t>, horse&gt;</a:t>
            </a:r>
          </a:p>
        </p:txBody>
      </p:sp>
      <p:sp>
        <p:nvSpPr>
          <p:cNvPr id="482" name="Google Shape;483;p39"/>
          <p:cNvSpPr txBox="1"/>
          <p:nvPr/>
        </p:nvSpPr>
        <p:spPr>
          <a:xfrm>
            <a:off x="104174" y="119049"/>
            <a:ext cx="8935502" cy="56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Episodic training with binary logistic regression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8;p40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Inference stage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93;p41" descr="Google Shape;493;p4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602" y="2995599"/>
            <a:ext cx="1068238" cy="894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Google Shape;494;p41" descr="Google Shape;494;p4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8575" y="3013946"/>
            <a:ext cx="1389580" cy="858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Google Shape;495;p41" descr="Google Shape;495;p4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3372" y="2995599"/>
            <a:ext cx="723776" cy="89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Google Shape;496;p41" descr="Google Shape;496;p4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22902" y="2995588"/>
            <a:ext cx="1603987" cy="894915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Google Shape;497;p41"/>
          <p:cNvSpPr/>
          <p:nvPr/>
        </p:nvSpPr>
        <p:spPr>
          <a:xfrm>
            <a:off x="481025" y="3917846"/>
            <a:ext cx="1527300" cy="7506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>
              <a:defRPr sz="1000"/>
            </a:pPr>
          </a:p>
        </p:txBody>
      </p:sp>
      <p:sp>
        <p:nvSpPr>
          <p:cNvPr id="491" name="Google Shape;498;p41"/>
          <p:cNvSpPr/>
          <p:nvPr/>
        </p:nvSpPr>
        <p:spPr>
          <a:xfrm>
            <a:off x="2761259" y="3917846"/>
            <a:ext cx="1527301" cy="7506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92" name="Google Shape;499;p41"/>
          <p:cNvSpPr/>
          <p:nvPr/>
        </p:nvSpPr>
        <p:spPr>
          <a:xfrm>
            <a:off x="5368325" y="3917841"/>
            <a:ext cx="1554001" cy="7506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93" name="Google Shape;500;p41"/>
          <p:cNvSpPr/>
          <p:nvPr/>
        </p:nvSpPr>
        <p:spPr>
          <a:xfrm>
            <a:off x="7526425" y="3917850"/>
            <a:ext cx="1554001" cy="7971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494" name="Google Shape;501;p41" descr="Google Shape;501;p4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5752" y="3991031"/>
            <a:ext cx="193902" cy="162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Google Shape;502;p41" descr="Google Shape;502;p4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20781" y="4013746"/>
            <a:ext cx="282899" cy="116736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Google Shape;503;p41"/>
          <p:cNvSpPr/>
          <p:nvPr/>
        </p:nvSpPr>
        <p:spPr>
          <a:xfrm>
            <a:off x="1076474" y="4071206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497" name="Google Shape;504;p41" descr="Google Shape;504;p4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5752" y="4231137"/>
            <a:ext cx="193907" cy="159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Google Shape;505;p41" descr="Google Shape;505;p41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72361" y="4250299"/>
            <a:ext cx="333328" cy="120692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Google Shape;506;p41"/>
          <p:cNvSpPr/>
          <p:nvPr/>
        </p:nvSpPr>
        <p:spPr>
          <a:xfrm>
            <a:off x="1076474" y="4302104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00" name="Google Shape;507;p41"/>
          <p:cNvSpPr/>
          <p:nvPr/>
        </p:nvSpPr>
        <p:spPr>
          <a:xfrm>
            <a:off x="1076474" y="4533003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501" name="Google Shape;508;p41" descr="Google Shape;508;p4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08860" y="4495010"/>
            <a:ext cx="228319" cy="77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Google Shape;509;p41" descr="Google Shape;509;p4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5752" y="4454409"/>
            <a:ext cx="193907" cy="159006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Google Shape;510;p41"/>
          <p:cNvSpPr txBox="1"/>
          <p:nvPr/>
        </p:nvSpPr>
        <p:spPr>
          <a:xfrm>
            <a:off x="500642" y="4198985"/>
            <a:ext cx="282901" cy="31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12</a:t>
            </a:r>
          </a:p>
        </p:txBody>
      </p:sp>
      <p:sp>
        <p:nvSpPr>
          <p:cNvPr id="504" name="Google Shape;511;p41"/>
          <p:cNvSpPr txBox="1"/>
          <p:nvPr/>
        </p:nvSpPr>
        <p:spPr>
          <a:xfrm>
            <a:off x="500642" y="3969141"/>
            <a:ext cx="2829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11</a:t>
            </a:r>
          </a:p>
        </p:txBody>
      </p:sp>
      <p:sp>
        <p:nvSpPr>
          <p:cNvPr id="505" name="Google Shape;512;p41"/>
          <p:cNvSpPr txBox="1"/>
          <p:nvPr/>
        </p:nvSpPr>
        <p:spPr>
          <a:xfrm>
            <a:off x="500642" y="4420341"/>
            <a:ext cx="2829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13</a:t>
            </a:r>
          </a:p>
        </p:txBody>
      </p:sp>
      <p:sp>
        <p:nvSpPr>
          <p:cNvPr id="506" name="Google Shape;513;p41"/>
          <p:cNvSpPr/>
          <p:nvPr/>
        </p:nvSpPr>
        <p:spPr>
          <a:xfrm>
            <a:off x="3373177" y="4057879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07" name="Google Shape;514;p41"/>
          <p:cNvSpPr/>
          <p:nvPr/>
        </p:nvSpPr>
        <p:spPr>
          <a:xfrm>
            <a:off x="3373177" y="4288778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08" name="Google Shape;515;p41"/>
          <p:cNvSpPr/>
          <p:nvPr/>
        </p:nvSpPr>
        <p:spPr>
          <a:xfrm>
            <a:off x="3373177" y="4519676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09" name="Google Shape;516;p41"/>
          <p:cNvSpPr/>
          <p:nvPr/>
        </p:nvSpPr>
        <p:spPr>
          <a:xfrm>
            <a:off x="5972492" y="4054464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0" name="Google Shape;517;p41"/>
          <p:cNvSpPr/>
          <p:nvPr/>
        </p:nvSpPr>
        <p:spPr>
          <a:xfrm>
            <a:off x="5972492" y="4285364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1" name="Google Shape;518;p41"/>
          <p:cNvSpPr/>
          <p:nvPr/>
        </p:nvSpPr>
        <p:spPr>
          <a:xfrm>
            <a:off x="5972492" y="4516263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2" name="Google Shape;519;p41"/>
          <p:cNvSpPr/>
          <p:nvPr/>
        </p:nvSpPr>
        <p:spPr>
          <a:xfrm>
            <a:off x="8141774" y="4054464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3" name="Google Shape;520;p41"/>
          <p:cNvSpPr/>
          <p:nvPr/>
        </p:nvSpPr>
        <p:spPr>
          <a:xfrm>
            <a:off x="8141774" y="4285364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14" name="Google Shape;521;p41"/>
          <p:cNvSpPr/>
          <p:nvPr/>
        </p:nvSpPr>
        <p:spPr>
          <a:xfrm>
            <a:off x="8141774" y="4516263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515" name="Google Shape;522;p41" descr="Google Shape;522;p41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538286" y="3959793"/>
            <a:ext cx="197266" cy="191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Google Shape;523;p41" descr="Google Shape;523;p41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687533" y="3955820"/>
            <a:ext cx="129675" cy="223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Google Shape;524;p41" descr="Google Shape;524;p41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653733" y="4215088"/>
            <a:ext cx="197266" cy="191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Google Shape;525;p41" descr="Google Shape;525;p41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559146" y="4184353"/>
            <a:ext cx="155531" cy="191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Google Shape;526;p41" descr="Google Shape;526;p41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674592" y="4454412"/>
            <a:ext cx="155549" cy="191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Google Shape;527;p41" descr="Google Shape;527;p41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572074" y="4410202"/>
            <a:ext cx="129675" cy="223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Google Shape;528;p41" descr="Google Shape;528;p41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809093" y="4407049"/>
            <a:ext cx="155531" cy="220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Google Shape;529;p41" descr="Google Shape;529;p41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690972" y="4402711"/>
            <a:ext cx="232276" cy="225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Google Shape;530;p41" descr="Google Shape;530;p41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788236" y="3974207"/>
            <a:ext cx="232276" cy="225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Google Shape;531;p41" descr="Google Shape;531;p41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8624316" y="3984625"/>
            <a:ext cx="339106" cy="141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Google Shape;532;p41" descr="Google Shape;532;p41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7770714" y="4213349"/>
            <a:ext cx="232276" cy="179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Google Shape;533;p41" descr="Google Shape;533;p41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713072" y="4154292"/>
            <a:ext cx="155531" cy="220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Google Shape;534;p41" descr="Google Shape;534;p41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3065111" y="4157603"/>
            <a:ext cx="193906" cy="264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Google Shape;535;p41" descr="Google Shape;535;p41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3859886" y="4225845"/>
            <a:ext cx="228319" cy="205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Google Shape;536;p41" descr="Google Shape;536;p41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3829201" y="4469477"/>
            <a:ext cx="403512" cy="121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Google Shape;537;p41" descr="Google Shape;537;p41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3067996" y="4442412"/>
            <a:ext cx="228319" cy="205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Google Shape;538;p41" descr="Google Shape;538;p41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3885720" y="3948751"/>
            <a:ext cx="193906" cy="264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Google Shape;539;p41" descr="Google Shape;539;p41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959641" y="3994551"/>
            <a:ext cx="403512" cy="121599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Google Shape;540;p41"/>
          <p:cNvSpPr txBox="1"/>
          <p:nvPr/>
        </p:nvSpPr>
        <p:spPr>
          <a:xfrm>
            <a:off x="2764702" y="4195581"/>
            <a:ext cx="282901" cy="31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22</a:t>
            </a:r>
          </a:p>
        </p:txBody>
      </p:sp>
      <p:sp>
        <p:nvSpPr>
          <p:cNvPr id="534" name="Google Shape;541;p41"/>
          <p:cNvSpPr txBox="1"/>
          <p:nvPr/>
        </p:nvSpPr>
        <p:spPr>
          <a:xfrm>
            <a:off x="2764702" y="3965738"/>
            <a:ext cx="2829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21</a:t>
            </a:r>
          </a:p>
        </p:txBody>
      </p:sp>
      <p:sp>
        <p:nvSpPr>
          <p:cNvPr id="535" name="Google Shape;542;p41"/>
          <p:cNvSpPr txBox="1"/>
          <p:nvPr/>
        </p:nvSpPr>
        <p:spPr>
          <a:xfrm>
            <a:off x="2764702" y="4416936"/>
            <a:ext cx="282901" cy="31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23</a:t>
            </a:r>
          </a:p>
        </p:txBody>
      </p:sp>
      <p:sp>
        <p:nvSpPr>
          <p:cNvPr id="536" name="Google Shape;543;p41"/>
          <p:cNvSpPr txBox="1"/>
          <p:nvPr/>
        </p:nvSpPr>
        <p:spPr>
          <a:xfrm>
            <a:off x="5386449" y="4185656"/>
            <a:ext cx="287701" cy="31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32</a:t>
            </a:r>
          </a:p>
        </p:txBody>
      </p:sp>
      <p:sp>
        <p:nvSpPr>
          <p:cNvPr id="537" name="Google Shape;544;p41"/>
          <p:cNvSpPr txBox="1"/>
          <p:nvPr/>
        </p:nvSpPr>
        <p:spPr>
          <a:xfrm>
            <a:off x="5386449" y="3955812"/>
            <a:ext cx="2877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31</a:t>
            </a:r>
          </a:p>
        </p:txBody>
      </p:sp>
      <p:sp>
        <p:nvSpPr>
          <p:cNvPr id="538" name="Google Shape;545;p41"/>
          <p:cNvSpPr txBox="1"/>
          <p:nvPr/>
        </p:nvSpPr>
        <p:spPr>
          <a:xfrm>
            <a:off x="5386449" y="4407013"/>
            <a:ext cx="2877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33</a:t>
            </a:r>
          </a:p>
        </p:txBody>
      </p:sp>
      <p:sp>
        <p:nvSpPr>
          <p:cNvPr id="539" name="Google Shape;546;p41"/>
          <p:cNvSpPr txBox="1"/>
          <p:nvPr/>
        </p:nvSpPr>
        <p:spPr>
          <a:xfrm>
            <a:off x="7526435" y="4221029"/>
            <a:ext cx="287701" cy="31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42</a:t>
            </a:r>
          </a:p>
        </p:txBody>
      </p:sp>
      <p:sp>
        <p:nvSpPr>
          <p:cNvPr id="540" name="Google Shape;547;p41"/>
          <p:cNvSpPr txBox="1"/>
          <p:nvPr/>
        </p:nvSpPr>
        <p:spPr>
          <a:xfrm>
            <a:off x="7526435" y="3991185"/>
            <a:ext cx="2877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41</a:t>
            </a:r>
          </a:p>
        </p:txBody>
      </p:sp>
      <p:sp>
        <p:nvSpPr>
          <p:cNvPr id="541" name="Google Shape;548;p41"/>
          <p:cNvSpPr txBox="1"/>
          <p:nvPr/>
        </p:nvSpPr>
        <p:spPr>
          <a:xfrm>
            <a:off x="7526435" y="4442385"/>
            <a:ext cx="2877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43</a:t>
            </a:r>
          </a:p>
        </p:txBody>
      </p:sp>
      <p:sp>
        <p:nvSpPr>
          <p:cNvPr id="542" name="Google Shape;549;p41"/>
          <p:cNvSpPr txBox="1"/>
          <p:nvPr/>
        </p:nvSpPr>
        <p:spPr>
          <a:xfrm>
            <a:off x="481025" y="4695774"/>
            <a:ext cx="15273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image-1</a:t>
            </a:r>
          </a:p>
        </p:txBody>
      </p:sp>
      <p:sp>
        <p:nvSpPr>
          <p:cNvPr id="543" name="Google Shape;550;p41"/>
          <p:cNvSpPr txBox="1"/>
          <p:nvPr/>
        </p:nvSpPr>
        <p:spPr>
          <a:xfrm>
            <a:off x="2761250" y="4695799"/>
            <a:ext cx="15273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image-2</a:t>
            </a:r>
          </a:p>
        </p:txBody>
      </p:sp>
      <p:sp>
        <p:nvSpPr>
          <p:cNvPr id="544" name="Google Shape;551;p41"/>
          <p:cNvSpPr txBox="1"/>
          <p:nvPr/>
        </p:nvSpPr>
        <p:spPr>
          <a:xfrm>
            <a:off x="5368325" y="4695774"/>
            <a:ext cx="15273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image-3</a:t>
            </a:r>
          </a:p>
        </p:txBody>
      </p:sp>
      <p:sp>
        <p:nvSpPr>
          <p:cNvPr id="545" name="Google Shape;552;p41"/>
          <p:cNvSpPr txBox="1"/>
          <p:nvPr/>
        </p:nvSpPr>
        <p:spPr>
          <a:xfrm>
            <a:off x="7539700" y="4655999"/>
            <a:ext cx="15273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image-4</a:t>
            </a:r>
          </a:p>
        </p:txBody>
      </p:sp>
      <p:sp>
        <p:nvSpPr>
          <p:cNvPr id="546" name="Google Shape;553;p41"/>
          <p:cNvSpPr txBox="1"/>
          <p:nvPr/>
        </p:nvSpPr>
        <p:spPr>
          <a:xfrm>
            <a:off x="104175" y="119049"/>
            <a:ext cx="1635900" cy="56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Inference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68;p15"/>
          <p:cNvSpPr txBox="1"/>
          <p:nvPr>
            <p:ph type="title"/>
          </p:nvPr>
        </p:nvSpPr>
        <p:spPr>
          <a:xfrm>
            <a:off x="311699" y="931650"/>
            <a:ext cx="8520602" cy="841801"/>
          </a:xfrm>
          <a:prstGeom prst="rect">
            <a:avLst/>
          </a:prstGeom>
        </p:spPr>
        <p:txBody>
          <a:bodyPr/>
          <a:lstStyle/>
          <a:p>
            <a:pPr defTabSz="548640">
              <a:defRPr b="1" sz="2160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Visual Relationship </a:t>
            </a:r>
          </a:p>
          <a:p>
            <a:pPr defTabSz="548640">
              <a:defRPr b="1" sz="2160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= &lt;</a:t>
            </a:r>
            <a:r>
              <a:rPr>
                <a:solidFill>
                  <a:srgbClr val="0000FF"/>
                </a:solidFill>
              </a:rPr>
              <a:t>Subject</a:t>
            </a:r>
            <a:r>
              <a:t>, </a:t>
            </a:r>
            <a:r>
              <a:rPr>
                <a:solidFill>
                  <a:srgbClr val="FF00FF"/>
                </a:solidFill>
              </a:rPr>
              <a:t>Predicate</a:t>
            </a:r>
            <a:r>
              <a:t>, </a:t>
            </a:r>
            <a:r>
              <a:rPr>
                <a:solidFill>
                  <a:schemeClr val="accent4"/>
                </a:solidFill>
              </a:rPr>
              <a:t>Object</a:t>
            </a:r>
            <a: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58;p42" descr="Google Shape;558;p4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602" y="2995599"/>
            <a:ext cx="1068238" cy="894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Google Shape;559;p42" descr="Google Shape;559;p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8575" y="3013946"/>
            <a:ext cx="1389580" cy="858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Google Shape;560;p42" descr="Google Shape;560;p4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3372" y="2995599"/>
            <a:ext cx="723776" cy="89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Google Shape;561;p42" descr="Google Shape;561;p4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22902" y="2995588"/>
            <a:ext cx="1603987" cy="894915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Google Shape;562;p42"/>
          <p:cNvSpPr/>
          <p:nvPr/>
        </p:nvSpPr>
        <p:spPr>
          <a:xfrm>
            <a:off x="481025" y="3917846"/>
            <a:ext cx="1527300" cy="7506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>
              <a:defRPr sz="1000"/>
            </a:pPr>
          </a:p>
        </p:txBody>
      </p:sp>
      <p:sp>
        <p:nvSpPr>
          <p:cNvPr id="553" name="Google Shape;563;p42"/>
          <p:cNvSpPr/>
          <p:nvPr/>
        </p:nvSpPr>
        <p:spPr>
          <a:xfrm>
            <a:off x="2761259" y="3917846"/>
            <a:ext cx="1527301" cy="7506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54" name="Google Shape;564;p42"/>
          <p:cNvSpPr/>
          <p:nvPr/>
        </p:nvSpPr>
        <p:spPr>
          <a:xfrm>
            <a:off x="5368325" y="3917841"/>
            <a:ext cx="1554001" cy="7506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55" name="Google Shape;565;p42"/>
          <p:cNvSpPr/>
          <p:nvPr/>
        </p:nvSpPr>
        <p:spPr>
          <a:xfrm>
            <a:off x="7526425" y="3917850"/>
            <a:ext cx="1554001" cy="7971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556" name="Google Shape;566;p42" descr="Google Shape;566;p4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5752" y="3991031"/>
            <a:ext cx="193902" cy="162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Google Shape;567;p42" descr="Google Shape;567;p4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20781" y="4013746"/>
            <a:ext cx="282899" cy="116736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Google Shape;568;p42"/>
          <p:cNvSpPr/>
          <p:nvPr/>
        </p:nvSpPr>
        <p:spPr>
          <a:xfrm>
            <a:off x="1076474" y="4071206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559" name="Google Shape;569;p42" descr="Google Shape;569;p4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5752" y="4231137"/>
            <a:ext cx="193907" cy="159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Google Shape;570;p42" descr="Google Shape;570;p4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72361" y="4250299"/>
            <a:ext cx="333328" cy="120692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Google Shape;571;p42"/>
          <p:cNvSpPr/>
          <p:nvPr/>
        </p:nvSpPr>
        <p:spPr>
          <a:xfrm>
            <a:off x="1076474" y="4302104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62" name="Google Shape;572;p42"/>
          <p:cNvSpPr/>
          <p:nvPr/>
        </p:nvSpPr>
        <p:spPr>
          <a:xfrm>
            <a:off x="1076474" y="4533003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563" name="Google Shape;573;p42" descr="Google Shape;573;p4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08860" y="4495010"/>
            <a:ext cx="228319" cy="77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Google Shape;574;p42" descr="Google Shape;574;p4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5752" y="4454409"/>
            <a:ext cx="193907" cy="159006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Google Shape;575;p42"/>
          <p:cNvSpPr txBox="1"/>
          <p:nvPr/>
        </p:nvSpPr>
        <p:spPr>
          <a:xfrm>
            <a:off x="500642" y="4198985"/>
            <a:ext cx="282901" cy="31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12</a:t>
            </a:r>
          </a:p>
        </p:txBody>
      </p:sp>
      <p:sp>
        <p:nvSpPr>
          <p:cNvPr id="566" name="Google Shape;576;p42"/>
          <p:cNvSpPr txBox="1"/>
          <p:nvPr/>
        </p:nvSpPr>
        <p:spPr>
          <a:xfrm>
            <a:off x="500642" y="3969141"/>
            <a:ext cx="2829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11</a:t>
            </a:r>
          </a:p>
        </p:txBody>
      </p:sp>
      <p:sp>
        <p:nvSpPr>
          <p:cNvPr id="567" name="Google Shape;577;p42"/>
          <p:cNvSpPr txBox="1"/>
          <p:nvPr/>
        </p:nvSpPr>
        <p:spPr>
          <a:xfrm>
            <a:off x="500642" y="4420341"/>
            <a:ext cx="2829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13</a:t>
            </a:r>
          </a:p>
        </p:txBody>
      </p:sp>
      <p:sp>
        <p:nvSpPr>
          <p:cNvPr id="568" name="Google Shape;578;p42"/>
          <p:cNvSpPr/>
          <p:nvPr/>
        </p:nvSpPr>
        <p:spPr>
          <a:xfrm>
            <a:off x="3373177" y="4057879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69" name="Google Shape;579;p42"/>
          <p:cNvSpPr/>
          <p:nvPr/>
        </p:nvSpPr>
        <p:spPr>
          <a:xfrm>
            <a:off x="3373177" y="4288778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70" name="Google Shape;580;p42"/>
          <p:cNvSpPr/>
          <p:nvPr/>
        </p:nvSpPr>
        <p:spPr>
          <a:xfrm>
            <a:off x="3373177" y="4519676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71" name="Google Shape;581;p42"/>
          <p:cNvSpPr/>
          <p:nvPr/>
        </p:nvSpPr>
        <p:spPr>
          <a:xfrm>
            <a:off x="5972492" y="4054464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72" name="Google Shape;582;p42"/>
          <p:cNvSpPr/>
          <p:nvPr/>
        </p:nvSpPr>
        <p:spPr>
          <a:xfrm>
            <a:off x="5972492" y="4285364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73" name="Google Shape;583;p42"/>
          <p:cNvSpPr/>
          <p:nvPr/>
        </p:nvSpPr>
        <p:spPr>
          <a:xfrm>
            <a:off x="5972492" y="4516263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74" name="Google Shape;584;p42"/>
          <p:cNvSpPr/>
          <p:nvPr/>
        </p:nvSpPr>
        <p:spPr>
          <a:xfrm>
            <a:off x="8141774" y="4054464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75" name="Google Shape;585;p42"/>
          <p:cNvSpPr/>
          <p:nvPr/>
        </p:nvSpPr>
        <p:spPr>
          <a:xfrm>
            <a:off x="8141774" y="4285364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76" name="Google Shape;586;p42"/>
          <p:cNvSpPr/>
          <p:nvPr/>
        </p:nvSpPr>
        <p:spPr>
          <a:xfrm>
            <a:off x="8141774" y="4516263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577" name="Google Shape;587;p42" descr="Google Shape;587;p42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538286" y="3959793"/>
            <a:ext cx="197266" cy="191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" name="Google Shape;588;p42" descr="Google Shape;588;p42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687533" y="3955820"/>
            <a:ext cx="129675" cy="223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" name="Google Shape;589;p42" descr="Google Shape;589;p42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653733" y="4215088"/>
            <a:ext cx="197266" cy="191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Google Shape;590;p42" descr="Google Shape;590;p4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559146" y="4184353"/>
            <a:ext cx="155531" cy="191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Google Shape;591;p42" descr="Google Shape;591;p4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674592" y="4454412"/>
            <a:ext cx="155549" cy="191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Google Shape;592;p42" descr="Google Shape;592;p42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572074" y="4410202"/>
            <a:ext cx="129675" cy="223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Google Shape;593;p42" descr="Google Shape;593;p42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809093" y="4407049"/>
            <a:ext cx="155531" cy="220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Google Shape;594;p42" descr="Google Shape;594;p42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690972" y="4402711"/>
            <a:ext cx="232276" cy="225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Google Shape;595;p42" descr="Google Shape;595;p42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788236" y="3974207"/>
            <a:ext cx="232276" cy="225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Google Shape;596;p42" descr="Google Shape;596;p42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8624316" y="3984625"/>
            <a:ext cx="339106" cy="141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Google Shape;597;p42" descr="Google Shape;597;p42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7770714" y="4213349"/>
            <a:ext cx="232276" cy="179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Google Shape;598;p42" descr="Google Shape;598;p42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713072" y="4154292"/>
            <a:ext cx="155531" cy="220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Google Shape;599;p42" descr="Google Shape;599;p42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3065111" y="4157603"/>
            <a:ext cx="193906" cy="264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Google Shape;600;p42" descr="Google Shape;600;p42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3859886" y="4225845"/>
            <a:ext cx="228319" cy="205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Google Shape;601;p42" descr="Google Shape;601;p42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3829201" y="4469477"/>
            <a:ext cx="403512" cy="121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" name="Google Shape;602;p42" descr="Google Shape;602;p42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3067996" y="4442412"/>
            <a:ext cx="228319" cy="205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Google Shape;603;p42" descr="Google Shape;603;p42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3885720" y="3948751"/>
            <a:ext cx="193906" cy="264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Google Shape;604;p42" descr="Google Shape;604;p42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959641" y="3994551"/>
            <a:ext cx="403512" cy="121599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Google Shape;605;p42"/>
          <p:cNvSpPr txBox="1"/>
          <p:nvPr/>
        </p:nvSpPr>
        <p:spPr>
          <a:xfrm>
            <a:off x="2764702" y="4195581"/>
            <a:ext cx="282901" cy="31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22</a:t>
            </a:r>
          </a:p>
        </p:txBody>
      </p:sp>
      <p:sp>
        <p:nvSpPr>
          <p:cNvPr id="596" name="Google Shape;606;p42"/>
          <p:cNvSpPr txBox="1"/>
          <p:nvPr/>
        </p:nvSpPr>
        <p:spPr>
          <a:xfrm>
            <a:off x="2764702" y="3965738"/>
            <a:ext cx="2829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21</a:t>
            </a:r>
          </a:p>
        </p:txBody>
      </p:sp>
      <p:sp>
        <p:nvSpPr>
          <p:cNvPr id="597" name="Google Shape;607;p42"/>
          <p:cNvSpPr txBox="1"/>
          <p:nvPr/>
        </p:nvSpPr>
        <p:spPr>
          <a:xfrm>
            <a:off x="2764702" y="4416936"/>
            <a:ext cx="282901" cy="31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23</a:t>
            </a:r>
          </a:p>
        </p:txBody>
      </p:sp>
      <p:sp>
        <p:nvSpPr>
          <p:cNvPr id="598" name="Google Shape;608;p42"/>
          <p:cNvSpPr txBox="1"/>
          <p:nvPr/>
        </p:nvSpPr>
        <p:spPr>
          <a:xfrm>
            <a:off x="5386449" y="4185656"/>
            <a:ext cx="287701" cy="31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32</a:t>
            </a:r>
          </a:p>
        </p:txBody>
      </p:sp>
      <p:sp>
        <p:nvSpPr>
          <p:cNvPr id="599" name="Google Shape;609;p42"/>
          <p:cNvSpPr txBox="1"/>
          <p:nvPr/>
        </p:nvSpPr>
        <p:spPr>
          <a:xfrm>
            <a:off x="5386449" y="3955812"/>
            <a:ext cx="2877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31</a:t>
            </a:r>
          </a:p>
        </p:txBody>
      </p:sp>
      <p:sp>
        <p:nvSpPr>
          <p:cNvPr id="600" name="Google Shape;610;p42"/>
          <p:cNvSpPr txBox="1"/>
          <p:nvPr/>
        </p:nvSpPr>
        <p:spPr>
          <a:xfrm>
            <a:off x="5386449" y="4407013"/>
            <a:ext cx="2877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33</a:t>
            </a:r>
          </a:p>
        </p:txBody>
      </p:sp>
      <p:sp>
        <p:nvSpPr>
          <p:cNvPr id="601" name="Google Shape;611;p42"/>
          <p:cNvSpPr txBox="1"/>
          <p:nvPr/>
        </p:nvSpPr>
        <p:spPr>
          <a:xfrm>
            <a:off x="7526435" y="4221029"/>
            <a:ext cx="287701" cy="31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42</a:t>
            </a:r>
          </a:p>
        </p:txBody>
      </p:sp>
      <p:sp>
        <p:nvSpPr>
          <p:cNvPr id="602" name="Google Shape;612;p42"/>
          <p:cNvSpPr txBox="1"/>
          <p:nvPr/>
        </p:nvSpPr>
        <p:spPr>
          <a:xfrm>
            <a:off x="7526435" y="3991185"/>
            <a:ext cx="2877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41</a:t>
            </a:r>
          </a:p>
        </p:txBody>
      </p:sp>
      <p:sp>
        <p:nvSpPr>
          <p:cNvPr id="603" name="Google Shape;613;p42"/>
          <p:cNvSpPr txBox="1"/>
          <p:nvPr/>
        </p:nvSpPr>
        <p:spPr>
          <a:xfrm>
            <a:off x="7526435" y="4442385"/>
            <a:ext cx="2877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43</a:t>
            </a:r>
          </a:p>
        </p:txBody>
      </p:sp>
      <p:grpSp>
        <p:nvGrpSpPr>
          <p:cNvPr id="606" name="Google Shape;614;p42"/>
          <p:cNvGrpSpPr/>
          <p:nvPr/>
        </p:nvGrpSpPr>
        <p:grpSpPr>
          <a:xfrm>
            <a:off x="857024" y="2114000"/>
            <a:ext cx="3003002" cy="422701"/>
            <a:chOff x="0" y="0"/>
            <a:chExt cx="3003000" cy="422700"/>
          </a:xfrm>
        </p:grpSpPr>
        <p:sp>
          <p:nvSpPr>
            <p:cNvPr id="604" name="Rectangle"/>
            <p:cNvSpPr/>
            <p:nvPr/>
          </p:nvSpPr>
          <p:spPr>
            <a:xfrm>
              <a:off x="-1" y="-1"/>
              <a:ext cx="3003002" cy="422702"/>
            </a:xfrm>
            <a:prstGeom prst="rect">
              <a:avLst/>
            </a:pr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05" name="(ɭ12, ɭ22), (ɭ11, ɭ23), (ɭ13, ɭ21), (ɭ12, ɭ21), ..."/>
            <p:cNvSpPr txBox="1"/>
            <p:nvPr/>
          </p:nvSpPr>
          <p:spPr>
            <a:xfrm>
              <a:off x="4762" y="4342"/>
              <a:ext cx="2993476" cy="414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/>
              <a:r>
                <a:t>(ɭ</a:t>
              </a:r>
              <a:r>
                <a:rPr baseline="-25000"/>
                <a:t>12</a:t>
              </a:r>
              <a:r>
                <a:t>, ɭ</a:t>
              </a:r>
              <a:r>
                <a:rPr baseline="-25000"/>
                <a:t>22</a:t>
              </a:r>
              <a:r>
                <a:t>), (ɭ</a:t>
              </a:r>
              <a:r>
                <a:rPr baseline="-25000"/>
                <a:t>11</a:t>
              </a:r>
              <a:r>
                <a:t>, ɭ</a:t>
              </a:r>
              <a:r>
                <a:rPr baseline="-25000"/>
                <a:t>23</a:t>
              </a:r>
              <a:r>
                <a:t>), (ɭ</a:t>
              </a:r>
              <a:r>
                <a:rPr baseline="-25000"/>
                <a:t>13</a:t>
              </a:r>
              <a:r>
                <a:t>, ɭ</a:t>
              </a:r>
              <a:r>
                <a:rPr baseline="-25000"/>
                <a:t>21</a:t>
              </a:r>
              <a:r>
                <a:t>), (ɭ</a:t>
              </a:r>
              <a:r>
                <a:rPr baseline="-25000"/>
                <a:t>12</a:t>
              </a:r>
              <a:r>
                <a:t>, ɭ</a:t>
              </a:r>
              <a:r>
                <a:rPr baseline="-25000"/>
                <a:t>21</a:t>
              </a:r>
              <a:r>
                <a:t>), ...</a:t>
              </a:r>
            </a:p>
          </p:txBody>
        </p:sp>
      </p:grpSp>
      <p:sp>
        <p:nvSpPr>
          <p:cNvPr id="623" name="Google Shape;615;p42"/>
          <p:cNvSpPr/>
          <p:nvPr/>
        </p:nvSpPr>
        <p:spPr>
          <a:xfrm>
            <a:off x="1690615" y="2541434"/>
            <a:ext cx="452581" cy="454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24" name="Google Shape;616;p42"/>
          <p:cNvSpPr/>
          <p:nvPr/>
        </p:nvSpPr>
        <p:spPr>
          <a:xfrm>
            <a:off x="2584019" y="2541434"/>
            <a:ext cx="473933" cy="454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611" name="Google Shape;617;p42"/>
          <p:cNvGrpSpPr/>
          <p:nvPr/>
        </p:nvGrpSpPr>
        <p:grpSpPr>
          <a:xfrm>
            <a:off x="5687524" y="2114000"/>
            <a:ext cx="3003001" cy="422701"/>
            <a:chOff x="0" y="0"/>
            <a:chExt cx="3003000" cy="422700"/>
          </a:xfrm>
        </p:grpSpPr>
        <p:sp>
          <p:nvSpPr>
            <p:cNvPr id="609" name="Rectangle"/>
            <p:cNvSpPr/>
            <p:nvPr/>
          </p:nvSpPr>
          <p:spPr>
            <a:xfrm>
              <a:off x="-1" y="-1"/>
              <a:ext cx="3003002" cy="422702"/>
            </a:xfrm>
            <a:prstGeom prst="rect">
              <a:avLst/>
            </a:pr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10" name="(ɭ31, ɭ43), (ɭ33, ɭ43), (ɭ32, ɭ42), (ɭ31, ɭ42), ..."/>
            <p:cNvSpPr txBox="1"/>
            <p:nvPr/>
          </p:nvSpPr>
          <p:spPr>
            <a:xfrm>
              <a:off x="4762" y="4342"/>
              <a:ext cx="2993476" cy="414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/>
              <a:r>
                <a:t>(ɭ</a:t>
              </a:r>
              <a:r>
                <a:rPr baseline="-25000"/>
                <a:t>31</a:t>
              </a:r>
              <a:r>
                <a:t>, ɭ</a:t>
              </a:r>
              <a:r>
                <a:rPr baseline="-25000"/>
                <a:t>43</a:t>
              </a:r>
              <a:r>
                <a:t>), (ɭ</a:t>
              </a:r>
              <a:r>
                <a:rPr baseline="-25000"/>
                <a:t>33</a:t>
              </a:r>
              <a:r>
                <a:t>, ɭ</a:t>
              </a:r>
              <a:r>
                <a:rPr baseline="-25000"/>
                <a:t>43</a:t>
              </a:r>
              <a:r>
                <a:t>), (ɭ</a:t>
              </a:r>
              <a:r>
                <a:rPr baseline="-25000"/>
                <a:t>32</a:t>
              </a:r>
              <a:r>
                <a:t>, ɭ</a:t>
              </a:r>
              <a:r>
                <a:rPr baseline="-25000"/>
                <a:t>42</a:t>
              </a:r>
              <a:r>
                <a:t>), (ɭ</a:t>
              </a:r>
              <a:r>
                <a:rPr baseline="-25000"/>
                <a:t>31</a:t>
              </a:r>
              <a:r>
                <a:t>, ɭ</a:t>
              </a:r>
              <a:r>
                <a:rPr baseline="-25000"/>
                <a:t>42</a:t>
              </a:r>
              <a:r>
                <a:t>), ...</a:t>
              </a:r>
            </a:p>
          </p:txBody>
        </p:sp>
      </p:grpSp>
      <p:sp>
        <p:nvSpPr>
          <p:cNvPr id="625" name="Google Shape;618;p42"/>
          <p:cNvSpPr/>
          <p:nvPr/>
        </p:nvSpPr>
        <p:spPr>
          <a:xfrm>
            <a:off x="6507147" y="2541434"/>
            <a:ext cx="480090" cy="514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26" name="Google Shape;619;p42"/>
          <p:cNvSpPr/>
          <p:nvPr/>
        </p:nvSpPr>
        <p:spPr>
          <a:xfrm>
            <a:off x="7404459" y="2541434"/>
            <a:ext cx="471092" cy="472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14" name="Google Shape;620;p42"/>
          <p:cNvSpPr txBox="1"/>
          <p:nvPr/>
        </p:nvSpPr>
        <p:spPr>
          <a:xfrm>
            <a:off x="481025" y="4695774"/>
            <a:ext cx="15273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image-1</a:t>
            </a:r>
          </a:p>
        </p:txBody>
      </p:sp>
      <p:sp>
        <p:nvSpPr>
          <p:cNvPr id="615" name="Google Shape;621;p42"/>
          <p:cNvSpPr txBox="1"/>
          <p:nvPr/>
        </p:nvSpPr>
        <p:spPr>
          <a:xfrm>
            <a:off x="2761250" y="4695799"/>
            <a:ext cx="15273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image-2</a:t>
            </a:r>
          </a:p>
        </p:txBody>
      </p:sp>
      <p:sp>
        <p:nvSpPr>
          <p:cNvPr id="616" name="Google Shape;622;p42"/>
          <p:cNvSpPr txBox="1"/>
          <p:nvPr/>
        </p:nvSpPr>
        <p:spPr>
          <a:xfrm>
            <a:off x="5368325" y="4695774"/>
            <a:ext cx="15273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image-3</a:t>
            </a:r>
          </a:p>
        </p:txBody>
      </p:sp>
      <p:sp>
        <p:nvSpPr>
          <p:cNvPr id="617" name="Google Shape;623;p42"/>
          <p:cNvSpPr txBox="1"/>
          <p:nvPr/>
        </p:nvSpPr>
        <p:spPr>
          <a:xfrm>
            <a:off x="7539700" y="4655999"/>
            <a:ext cx="15273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image-4</a:t>
            </a:r>
          </a:p>
        </p:txBody>
      </p:sp>
      <p:sp>
        <p:nvSpPr>
          <p:cNvPr id="618" name="Google Shape;624;p42"/>
          <p:cNvSpPr txBox="1"/>
          <p:nvPr/>
        </p:nvSpPr>
        <p:spPr>
          <a:xfrm>
            <a:off x="29949" y="2103825"/>
            <a:ext cx="771302" cy="58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Leaf </a:t>
            </a:r>
          </a:p>
          <a:p>
            <a:pPr/>
            <a:r>
              <a:t>nodes</a:t>
            </a:r>
          </a:p>
        </p:txBody>
      </p:sp>
      <p:sp>
        <p:nvSpPr>
          <p:cNvPr id="619" name="Google Shape;625;p42"/>
          <p:cNvSpPr txBox="1"/>
          <p:nvPr/>
        </p:nvSpPr>
        <p:spPr>
          <a:xfrm>
            <a:off x="3730599" y="782174"/>
            <a:ext cx="2275801" cy="58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Potential labeling </a:t>
            </a:r>
          </a:p>
          <a:p>
            <a:pPr/>
            <a:r>
              <a:t>sorted according to cost</a:t>
            </a:r>
          </a:p>
        </p:txBody>
      </p:sp>
      <p:sp>
        <p:nvSpPr>
          <p:cNvPr id="627" name="Google Shape;626;p42"/>
          <p:cNvSpPr/>
          <p:nvPr/>
        </p:nvSpPr>
        <p:spPr>
          <a:xfrm>
            <a:off x="2792101" y="1366374"/>
            <a:ext cx="1490372" cy="742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28" name="Google Shape;627;p42"/>
          <p:cNvSpPr/>
          <p:nvPr/>
        </p:nvSpPr>
        <p:spPr>
          <a:xfrm>
            <a:off x="5410294" y="1366374"/>
            <a:ext cx="1377881" cy="742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22" name="Google Shape;628;p42"/>
          <p:cNvSpPr txBox="1"/>
          <p:nvPr/>
        </p:nvSpPr>
        <p:spPr>
          <a:xfrm>
            <a:off x="104175" y="119049"/>
            <a:ext cx="1635900" cy="56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Inference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3;p43" descr="Google Shape;633;p4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602" y="2995599"/>
            <a:ext cx="1068238" cy="894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Google Shape;634;p43" descr="Google Shape;634;p4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8575" y="3013946"/>
            <a:ext cx="1389580" cy="858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Google Shape;635;p43" descr="Google Shape;635;p4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3372" y="2995599"/>
            <a:ext cx="723776" cy="89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Google Shape;636;p43" descr="Google Shape;636;p4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22902" y="2995588"/>
            <a:ext cx="1603987" cy="894915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Google Shape;637;p43"/>
          <p:cNvSpPr/>
          <p:nvPr/>
        </p:nvSpPr>
        <p:spPr>
          <a:xfrm>
            <a:off x="481025" y="3917846"/>
            <a:ext cx="1527300" cy="7506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>
              <a:defRPr sz="1000"/>
            </a:pPr>
          </a:p>
        </p:txBody>
      </p:sp>
      <p:sp>
        <p:nvSpPr>
          <p:cNvPr id="635" name="Google Shape;638;p43"/>
          <p:cNvSpPr/>
          <p:nvPr/>
        </p:nvSpPr>
        <p:spPr>
          <a:xfrm>
            <a:off x="2761259" y="3917846"/>
            <a:ext cx="1527301" cy="7506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36" name="Google Shape;639;p43"/>
          <p:cNvSpPr/>
          <p:nvPr/>
        </p:nvSpPr>
        <p:spPr>
          <a:xfrm>
            <a:off x="5368325" y="3917841"/>
            <a:ext cx="1554001" cy="7506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37" name="Google Shape;640;p43"/>
          <p:cNvSpPr/>
          <p:nvPr/>
        </p:nvSpPr>
        <p:spPr>
          <a:xfrm>
            <a:off x="7526425" y="3917850"/>
            <a:ext cx="1554001" cy="7971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638" name="Google Shape;641;p43" descr="Google Shape;641;p4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5752" y="3991031"/>
            <a:ext cx="193902" cy="162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Google Shape;642;p43" descr="Google Shape;642;p4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20781" y="4013746"/>
            <a:ext cx="282899" cy="116736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Google Shape;643;p43"/>
          <p:cNvSpPr/>
          <p:nvPr/>
        </p:nvSpPr>
        <p:spPr>
          <a:xfrm>
            <a:off x="1076474" y="4071206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641" name="Google Shape;644;p43" descr="Google Shape;644;p4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5752" y="4231137"/>
            <a:ext cx="193907" cy="159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Google Shape;645;p43" descr="Google Shape;645;p43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72361" y="4250299"/>
            <a:ext cx="333328" cy="120692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Google Shape;646;p43"/>
          <p:cNvSpPr/>
          <p:nvPr/>
        </p:nvSpPr>
        <p:spPr>
          <a:xfrm>
            <a:off x="1076474" y="4302104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44" name="Google Shape;647;p43"/>
          <p:cNvSpPr/>
          <p:nvPr/>
        </p:nvSpPr>
        <p:spPr>
          <a:xfrm>
            <a:off x="1076474" y="4533003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645" name="Google Shape;648;p43" descr="Google Shape;648;p4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08860" y="4495010"/>
            <a:ext cx="228319" cy="77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Google Shape;649;p43" descr="Google Shape;649;p4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5752" y="4454409"/>
            <a:ext cx="193907" cy="159006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Google Shape;650;p43"/>
          <p:cNvSpPr txBox="1"/>
          <p:nvPr/>
        </p:nvSpPr>
        <p:spPr>
          <a:xfrm>
            <a:off x="500642" y="4198985"/>
            <a:ext cx="282901" cy="31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12</a:t>
            </a:r>
          </a:p>
        </p:txBody>
      </p:sp>
      <p:sp>
        <p:nvSpPr>
          <p:cNvPr id="648" name="Google Shape;651;p43"/>
          <p:cNvSpPr txBox="1"/>
          <p:nvPr/>
        </p:nvSpPr>
        <p:spPr>
          <a:xfrm>
            <a:off x="500642" y="3969141"/>
            <a:ext cx="2829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11</a:t>
            </a:r>
          </a:p>
        </p:txBody>
      </p:sp>
      <p:sp>
        <p:nvSpPr>
          <p:cNvPr id="649" name="Google Shape;652;p43"/>
          <p:cNvSpPr txBox="1"/>
          <p:nvPr/>
        </p:nvSpPr>
        <p:spPr>
          <a:xfrm>
            <a:off x="500642" y="4420341"/>
            <a:ext cx="2829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13</a:t>
            </a:r>
          </a:p>
        </p:txBody>
      </p:sp>
      <p:sp>
        <p:nvSpPr>
          <p:cNvPr id="650" name="Google Shape;653;p43"/>
          <p:cNvSpPr/>
          <p:nvPr/>
        </p:nvSpPr>
        <p:spPr>
          <a:xfrm>
            <a:off x="3373177" y="4057879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51" name="Google Shape;654;p43"/>
          <p:cNvSpPr/>
          <p:nvPr/>
        </p:nvSpPr>
        <p:spPr>
          <a:xfrm>
            <a:off x="3373177" y="4288778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52" name="Google Shape;655;p43"/>
          <p:cNvSpPr/>
          <p:nvPr/>
        </p:nvSpPr>
        <p:spPr>
          <a:xfrm>
            <a:off x="3373177" y="4519676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53" name="Google Shape;656;p43"/>
          <p:cNvSpPr/>
          <p:nvPr/>
        </p:nvSpPr>
        <p:spPr>
          <a:xfrm>
            <a:off x="5972492" y="4054464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54" name="Google Shape;657;p43"/>
          <p:cNvSpPr/>
          <p:nvPr/>
        </p:nvSpPr>
        <p:spPr>
          <a:xfrm>
            <a:off x="5972492" y="4285364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55" name="Google Shape;658;p43"/>
          <p:cNvSpPr/>
          <p:nvPr/>
        </p:nvSpPr>
        <p:spPr>
          <a:xfrm>
            <a:off x="5972492" y="4516263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56" name="Google Shape;659;p43"/>
          <p:cNvSpPr/>
          <p:nvPr/>
        </p:nvSpPr>
        <p:spPr>
          <a:xfrm>
            <a:off x="8141774" y="4054464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57" name="Google Shape;660;p43"/>
          <p:cNvSpPr/>
          <p:nvPr/>
        </p:nvSpPr>
        <p:spPr>
          <a:xfrm>
            <a:off x="8141774" y="4285364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58" name="Google Shape;661;p43"/>
          <p:cNvSpPr/>
          <p:nvPr/>
        </p:nvSpPr>
        <p:spPr>
          <a:xfrm>
            <a:off x="8141774" y="4516263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659" name="Google Shape;662;p43" descr="Google Shape;662;p43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538286" y="3959793"/>
            <a:ext cx="197266" cy="191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Google Shape;663;p43" descr="Google Shape;663;p43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687533" y="3955820"/>
            <a:ext cx="129675" cy="223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Google Shape;664;p43" descr="Google Shape;664;p43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653733" y="4215088"/>
            <a:ext cx="197266" cy="191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Google Shape;665;p43" descr="Google Shape;665;p43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559146" y="4184353"/>
            <a:ext cx="155531" cy="191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Google Shape;666;p43" descr="Google Shape;666;p43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674592" y="4454412"/>
            <a:ext cx="155549" cy="191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Google Shape;667;p43" descr="Google Shape;667;p43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572074" y="4410202"/>
            <a:ext cx="129675" cy="223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Google Shape;668;p43" descr="Google Shape;668;p43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809093" y="4407049"/>
            <a:ext cx="155531" cy="220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Google Shape;669;p43" descr="Google Shape;669;p43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690972" y="4402711"/>
            <a:ext cx="232276" cy="225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7" name="Google Shape;670;p43" descr="Google Shape;670;p43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788236" y="3974207"/>
            <a:ext cx="232276" cy="225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Google Shape;671;p43" descr="Google Shape;671;p43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8624316" y="3984625"/>
            <a:ext cx="339106" cy="141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9" name="Google Shape;672;p43" descr="Google Shape;672;p43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7770714" y="4213349"/>
            <a:ext cx="232276" cy="179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0" name="Google Shape;673;p43" descr="Google Shape;673;p43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713072" y="4154292"/>
            <a:ext cx="155531" cy="220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Google Shape;674;p43" descr="Google Shape;674;p43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3065111" y="4157603"/>
            <a:ext cx="193906" cy="264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Google Shape;675;p43" descr="Google Shape;675;p43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3859886" y="4225845"/>
            <a:ext cx="228319" cy="205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Google Shape;676;p43" descr="Google Shape;676;p43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3829201" y="4469477"/>
            <a:ext cx="403512" cy="121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Google Shape;677;p43" descr="Google Shape;677;p43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3067996" y="4442412"/>
            <a:ext cx="228319" cy="205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5" name="Google Shape;678;p43" descr="Google Shape;678;p43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3885720" y="3948751"/>
            <a:ext cx="193906" cy="264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676" name="Google Shape;679;p43" descr="Google Shape;679;p43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959641" y="3994551"/>
            <a:ext cx="403512" cy="121599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Google Shape;680;p43"/>
          <p:cNvSpPr txBox="1"/>
          <p:nvPr/>
        </p:nvSpPr>
        <p:spPr>
          <a:xfrm>
            <a:off x="2764702" y="4195581"/>
            <a:ext cx="282901" cy="31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22</a:t>
            </a:r>
          </a:p>
        </p:txBody>
      </p:sp>
      <p:sp>
        <p:nvSpPr>
          <p:cNvPr id="678" name="Google Shape;681;p43"/>
          <p:cNvSpPr txBox="1"/>
          <p:nvPr/>
        </p:nvSpPr>
        <p:spPr>
          <a:xfrm>
            <a:off x="2764702" y="3965738"/>
            <a:ext cx="2829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21</a:t>
            </a:r>
          </a:p>
        </p:txBody>
      </p:sp>
      <p:sp>
        <p:nvSpPr>
          <p:cNvPr id="679" name="Google Shape;682;p43"/>
          <p:cNvSpPr txBox="1"/>
          <p:nvPr/>
        </p:nvSpPr>
        <p:spPr>
          <a:xfrm>
            <a:off x="2764702" y="4416936"/>
            <a:ext cx="282901" cy="31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23</a:t>
            </a:r>
          </a:p>
        </p:txBody>
      </p:sp>
      <p:sp>
        <p:nvSpPr>
          <p:cNvPr id="680" name="Google Shape;683;p43"/>
          <p:cNvSpPr txBox="1"/>
          <p:nvPr/>
        </p:nvSpPr>
        <p:spPr>
          <a:xfrm>
            <a:off x="5386449" y="4185656"/>
            <a:ext cx="287701" cy="31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32</a:t>
            </a:r>
          </a:p>
        </p:txBody>
      </p:sp>
      <p:sp>
        <p:nvSpPr>
          <p:cNvPr id="681" name="Google Shape;684;p43"/>
          <p:cNvSpPr txBox="1"/>
          <p:nvPr/>
        </p:nvSpPr>
        <p:spPr>
          <a:xfrm>
            <a:off x="5386449" y="3955812"/>
            <a:ext cx="2877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31</a:t>
            </a:r>
          </a:p>
        </p:txBody>
      </p:sp>
      <p:sp>
        <p:nvSpPr>
          <p:cNvPr id="682" name="Google Shape;685;p43"/>
          <p:cNvSpPr txBox="1"/>
          <p:nvPr/>
        </p:nvSpPr>
        <p:spPr>
          <a:xfrm>
            <a:off x="5386449" y="4407013"/>
            <a:ext cx="2877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33</a:t>
            </a:r>
          </a:p>
        </p:txBody>
      </p:sp>
      <p:sp>
        <p:nvSpPr>
          <p:cNvPr id="683" name="Google Shape;686;p43"/>
          <p:cNvSpPr txBox="1"/>
          <p:nvPr/>
        </p:nvSpPr>
        <p:spPr>
          <a:xfrm>
            <a:off x="7526435" y="4221029"/>
            <a:ext cx="287701" cy="31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42</a:t>
            </a:r>
          </a:p>
        </p:txBody>
      </p:sp>
      <p:sp>
        <p:nvSpPr>
          <p:cNvPr id="684" name="Google Shape;687;p43"/>
          <p:cNvSpPr txBox="1"/>
          <p:nvPr/>
        </p:nvSpPr>
        <p:spPr>
          <a:xfrm>
            <a:off x="7526435" y="3991185"/>
            <a:ext cx="2877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41</a:t>
            </a:r>
          </a:p>
        </p:txBody>
      </p:sp>
      <p:sp>
        <p:nvSpPr>
          <p:cNvPr id="685" name="Google Shape;688;p43"/>
          <p:cNvSpPr txBox="1"/>
          <p:nvPr/>
        </p:nvSpPr>
        <p:spPr>
          <a:xfrm>
            <a:off x="7526435" y="4442385"/>
            <a:ext cx="2877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43</a:t>
            </a:r>
          </a:p>
        </p:txBody>
      </p:sp>
      <p:grpSp>
        <p:nvGrpSpPr>
          <p:cNvPr id="688" name="Google Shape;689;p43"/>
          <p:cNvGrpSpPr/>
          <p:nvPr/>
        </p:nvGrpSpPr>
        <p:grpSpPr>
          <a:xfrm>
            <a:off x="857024" y="2114000"/>
            <a:ext cx="3003002" cy="422701"/>
            <a:chOff x="0" y="0"/>
            <a:chExt cx="3003000" cy="422700"/>
          </a:xfrm>
        </p:grpSpPr>
        <p:sp>
          <p:nvSpPr>
            <p:cNvPr id="686" name="Rectangle"/>
            <p:cNvSpPr/>
            <p:nvPr/>
          </p:nvSpPr>
          <p:spPr>
            <a:xfrm>
              <a:off x="-1" y="-1"/>
              <a:ext cx="3003002" cy="422702"/>
            </a:xfrm>
            <a:prstGeom prst="rect">
              <a:avLst/>
            </a:pr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87" name="(ɭ12, ɭ22), (ɭ11, ɭ23), (ɭ13, ɭ21), (ɭ12, ɭ21), ..."/>
            <p:cNvSpPr txBox="1"/>
            <p:nvPr/>
          </p:nvSpPr>
          <p:spPr>
            <a:xfrm>
              <a:off x="4762" y="4342"/>
              <a:ext cx="2993476" cy="414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/>
              <a:r>
                <a:t>(ɭ</a:t>
              </a:r>
              <a:r>
                <a:rPr baseline="-25000"/>
                <a:t>12</a:t>
              </a:r>
              <a:r>
                <a:t>, ɭ</a:t>
              </a:r>
              <a:r>
                <a:rPr baseline="-25000"/>
                <a:t>22</a:t>
              </a:r>
              <a:r>
                <a:t>), (ɭ</a:t>
              </a:r>
              <a:r>
                <a:rPr baseline="-25000"/>
                <a:t>11</a:t>
              </a:r>
              <a:r>
                <a:t>, ɭ</a:t>
              </a:r>
              <a:r>
                <a:rPr baseline="-25000"/>
                <a:t>23</a:t>
              </a:r>
              <a:r>
                <a:t>), (ɭ</a:t>
              </a:r>
              <a:r>
                <a:rPr baseline="-25000"/>
                <a:t>13</a:t>
              </a:r>
              <a:r>
                <a:t>, ɭ</a:t>
              </a:r>
              <a:r>
                <a:rPr baseline="-25000"/>
                <a:t>21</a:t>
              </a:r>
              <a:r>
                <a:t>), (ɭ</a:t>
              </a:r>
              <a:r>
                <a:rPr baseline="-25000"/>
                <a:t>12</a:t>
              </a:r>
              <a:r>
                <a:t>, ɭ</a:t>
              </a:r>
              <a:r>
                <a:rPr baseline="-25000"/>
                <a:t>21</a:t>
              </a:r>
              <a:r>
                <a:t>), ...</a:t>
              </a:r>
            </a:p>
          </p:txBody>
        </p:sp>
      </p:grpSp>
      <p:sp>
        <p:nvSpPr>
          <p:cNvPr id="706" name="Google Shape;690;p43"/>
          <p:cNvSpPr/>
          <p:nvPr/>
        </p:nvSpPr>
        <p:spPr>
          <a:xfrm>
            <a:off x="1690615" y="2541434"/>
            <a:ext cx="452581" cy="454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707" name="Google Shape;691;p43"/>
          <p:cNvSpPr/>
          <p:nvPr/>
        </p:nvSpPr>
        <p:spPr>
          <a:xfrm>
            <a:off x="2584019" y="2541434"/>
            <a:ext cx="473933" cy="454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693" name="Google Shape;692;p43"/>
          <p:cNvGrpSpPr/>
          <p:nvPr/>
        </p:nvGrpSpPr>
        <p:grpSpPr>
          <a:xfrm>
            <a:off x="5687524" y="2114000"/>
            <a:ext cx="3003001" cy="422701"/>
            <a:chOff x="0" y="0"/>
            <a:chExt cx="3003000" cy="422700"/>
          </a:xfrm>
        </p:grpSpPr>
        <p:sp>
          <p:nvSpPr>
            <p:cNvPr id="691" name="Rectangle"/>
            <p:cNvSpPr/>
            <p:nvPr/>
          </p:nvSpPr>
          <p:spPr>
            <a:xfrm>
              <a:off x="-1" y="-1"/>
              <a:ext cx="3003002" cy="422702"/>
            </a:xfrm>
            <a:prstGeom prst="rect">
              <a:avLst/>
            </a:pr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92" name="(ɭ31, ɭ43), (ɭ33, ɭ43), (ɭ32, ɭ42), (ɭ31, ɭ42), ..."/>
            <p:cNvSpPr txBox="1"/>
            <p:nvPr/>
          </p:nvSpPr>
          <p:spPr>
            <a:xfrm>
              <a:off x="4762" y="4342"/>
              <a:ext cx="2993476" cy="414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/>
              <a:r>
                <a:t>(ɭ</a:t>
              </a:r>
              <a:r>
                <a:rPr baseline="-25000"/>
                <a:t>31</a:t>
              </a:r>
              <a:r>
                <a:t>, ɭ</a:t>
              </a:r>
              <a:r>
                <a:rPr baseline="-25000"/>
                <a:t>43</a:t>
              </a:r>
              <a:r>
                <a:t>), (ɭ</a:t>
              </a:r>
              <a:r>
                <a:rPr baseline="-25000"/>
                <a:t>33</a:t>
              </a:r>
              <a:r>
                <a:t>, ɭ</a:t>
              </a:r>
              <a:r>
                <a:rPr baseline="-25000"/>
                <a:t>43</a:t>
              </a:r>
              <a:r>
                <a:t>), (ɭ</a:t>
              </a:r>
              <a:r>
                <a:rPr baseline="-25000"/>
                <a:t>32</a:t>
              </a:r>
              <a:r>
                <a:t>, ɭ</a:t>
              </a:r>
              <a:r>
                <a:rPr baseline="-25000"/>
                <a:t>42</a:t>
              </a:r>
              <a:r>
                <a:t>), (ɭ</a:t>
              </a:r>
              <a:r>
                <a:rPr baseline="-25000"/>
                <a:t>31</a:t>
              </a:r>
              <a:r>
                <a:t>, ɭ</a:t>
              </a:r>
              <a:r>
                <a:rPr baseline="-25000"/>
                <a:t>42</a:t>
              </a:r>
              <a:r>
                <a:t>), ...</a:t>
              </a:r>
            </a:p>
          </p:txBody>
        </p:sp>
      </p:grpSp>
      <p:sp>
        <p:nvSpPr>
          <p:cNvPr id="708" name="Google Shape;693;p43"/>
          <p:cNvSpPr/>
          <p:nvPr/>
        </p:nvSpPr>
        <p:spPr>
          <a:xfrm>
            <a:off x="6507147" y="2541434"/>
            <a:ext cx="480090" cy="514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709" name="Google Shape;694;p43"/>
          <p:cNvSpPr/>
          <p:nvPr/>
        </p:nvSpPr>
        <p:spPr>
          <a:xfrm>
            <a:off x="7404459" y="2541434"/>
            <a:ext cx="471092" cy="472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96" name="Google Shape;695;p43"/>
          <p:cNvSpPr txBox="1"/>
          <p:nvPr/>
        </p:nvSpPr>
        <p:spPr>
          <a:xfrm>
            <a:off x="481025" y="4695774"/>
            <a:ext cx="15273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image-1</a:t>
            </a:r>
          </a:p>
        </p:txBody>
      </p:sp>
      <p:sp>
        <p:nvSpPr>
          <p:cNvPr id="697" name="Google Shape;696;p43"/>
          <p:cNvSpPr txBox="1"/>
          <p:nvPr/>
        </p:nvSpPr>
        <p:spPr>
          <a:xfrm>
            <a:off x="2761250" y="4695799"/>
            <a:ext cx="15273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image-2</a:t>
            </a:r>
          </a:p>
        </p:txBody>
      </p:sp>
      <p:sp>
        <p:nvSpPr>
          <p:cNvPr id="698" name="Google Shape;697;p43"/>
          <p:cNvSpPr txBox="1"/>
          <p:nvPr/>
        </p:nvSpPr>
        <p:spPr>
          <a:xfrm>
            <a:off x="5368325" y="4695774"/>
            <a:ext cx="15273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image-3</a:t>
            </a:r>
          </a:p>
        </p:txBody>
      </p:sp>
      <p:sp>
        <p:nvSpPr>
          <p:cNvPr id="699" name="Google Shape;698;p43"/>
          <p:cNvSpPr txBox="1"/>
          <p:nvPr/>
        </p:nvSpPr>
        <p:spPr>
          <a:xfrm>
            <a:off x="7539700" y="4655999"/>
            <a:ext cx="15273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image-4</a:t>
            </a:r>
          </a:p>
        </p:txBody>
      </p:sp>
      <p:sp>
        <p:nvSpPr>
          <p:cNvPr id="700" name="Google Shape;699;p43"/>
          <p:cNvSpPr/>
          <p:nvPr/>
        </p:nvSpPr>
        <p:spPr>
          <a:xfrm>
            <a:off x="801099" y="2036424"/>
            <a:ext cx="2081402" cy="603301"/>
          </a:xfrm>
          <a:prstGeom prst="roundRect">
            <a:avLst>
              <a:gd name="adj" fmla="val 16667"/>
            </a:avLst>
          </a:prstGeom>
          <a:ln>
            <a:solidFill>
              <a:srgbClr val="4A86E8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01" name="Google Shape;700;p43"/>
          <p:cNvSpPr/>
          <p:nvPr/>
        </p:nvSpPr>
        <p:spPr>
          <a:xfrm>
            <a:off x="5626399" y="2036424"/>
            <a:ext cx="2081402" cy="603301"/>
          </a:xfrm>
          <a:prstGeom prst="roundRect">
            <a:avLst>
              <a:gd name="adj" fmla="val 16667"/>
            </a:avLst>
          </a:prstGeom>
          <a:ln>
            <a:solidFill>
              <a:srgbClr val="4A86E8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02" name="Google Shape;701;p43"/>
          <p:cNvSpPr txBox="1"/>
          <p:nvPr/>
        </p:nvSpPr>
        <p:spPr>
          <a:xfrm>
            <a:off x="29949" y="2103825"/>
            <a:ext cx="771302" cy="58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Leaf </a:t>
            </a:r>
          </a:p>
          <a:p>
            <a:pPr/>
            <a:r>
              <a:t>nodes</a:t>
            </a:r>
          </a:p>
        </p:txBody>
      </p:sp>
      <p:sp>
        <p:nvSpPr>
          <p:cNvPr id="703" name="Google Shape;702;p43"/>
          <p:cNvSpPr txBox="1"/>
          <p:nvPr/>
        </p:nvSpPr>
        <p:spPr>
          <a:xfrm>
            <a:off x="857024" y="1703613"/>
            <a:ext cx="1389602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bestK</a:t>
            </a:r>
          </a:p>
        </p:txBody>
      </p:sp>
      <p:sp>
        <p:nvSpPr>
          <p:cNvPr id="704" name="Google Shape;703;p43"/>
          <p:cNvSpPr txBox="1"/>
          <p:nvPr/>
        </p:nvSpPr>
        <p:spPr>
          <a:xfrm>
            <a:off x="5626399" y="1703625"/>
            <a:ext cx="1389602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bestK</a:t>
            </a:r>
          </a:p>
        </p:txBody>
      </p:sp>
      <p:sp>
        <p:nvSpPr>
          <p:cNvPr id="705" name="Google Shape;704;p43"/>
          <p:cNvSpPr txBox="1"/>
          <p:nvPr/>
        </p:nvSpPr>
        <p:spPr>
          <a:xfrm>
            <a:off x="104175" y="119049"/>
            <a:ext cx="1635900" cy="56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Inference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09;p44" descr="Google Shape;709;p4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602" y="2995599"/>
            <a:ext cx="1068238" cy="894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Google Shape;710;p44" descr="Google Shape;710;p4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8575" y="3013946"/>
            <a:ext cx="1389580" cy="858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3" name="Google Shape;711;p44" descr="Google Shape;711;p4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3372" y="2995599"/>
            <a:ext cx="723776" cy="89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4" name="Google Shape;712;p44" descr="Google Shape;712;p4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22902" y="2995588"/>
            <a:ext cx="1603987" cy="894915"/>
          </a:xfrm>
          <a:prstGeom prst="rect">
            <a:avLst/>
          </a:prstGeom>
          <a:ln w="12700">
            <a:miter lim="400000"/>
          </a:ln>
        </p:spPr>
      </p:pic>
      <p:sp>
        <p:nvSpPr>
          <p:cNvPr id="715" name="Google Shape;713;p44"/>
          <p:cNvSpPr/>
          <p:nvPr/>
        </p:nvSpPr>
        <p:spPr>
          <a:xfrm>
            <a:off x="481025" y="3917846"/>
            <a:ext cx="1527300" cy="7506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>
              <a:defRPr sz="1000"/>
            </a:pPr>
          </a:p>
        </p:txBody>
      </p:sp>
      <p:sp>
        <p:nvSpPr>
          <p:cNvPr id="716" name="Google Shape;714;p44"/>
          <p:cNvSpPr/>
          <p:nvPr/>
        </p:nvSpPr>
        <p:spPr>
          <a:xfrm>
            <a:off x="2761259" y="3917846"/>
            <a:ext cx="1527301" cy="7506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17" name="Google Shape;715;p44"/>
          <p:cNvSpPr/>
          <p:nvPr/>
        </p:nvSpPr>
        <p:spPr>
          <a:xfrm>
            <a:off x="5368325" y="3917841"/>
            <a:ext cx="1554001" cy="7506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18" name="Google Shape;716;p44"/>
          <p:cNvSpPr/>
          <p:nvPr/>
        </p:nvSpPr>
        <p:spPr>
          <a:xfrm>
            <a:off x="7526425" y="3917850"/>
            <a:ext cx="1554001" cy="797101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719" name="Google Shape;717;p44" descr="Google Shape;717;p4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5752" y="3991031"/>
            <a:ext cx="193902" cy="162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Google Shape;718;p44" descr="Google Shape;718;p4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20781" y="4013746"/>
            <a:ext cx="282899" cy="116736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Google Shape;719;p44"/>
          <p:cNvSpPr/>
          <p:nvPr/>
        </p:nvSpPr>
        <p:spPr>
          <a:xfrm>
            <a:off x="1076474" y="4071206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722" name="Google Shape;720;p44" descr="Google Shape;720;p4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5752" y="4231137"/>
            <a:ext cx="193907" cy="159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3" name="Google Shape;721;p44" descr="Google Shape;721;p4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72361" y="4250299"/>
            <a:ext cx="333328" cy="120692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Google Shape;722;p44"/>
          <p:cNvSpPr/>
          <p:nvPr/>
        </p:nvSpPr>
        <p:spPr>
          <a:xfrm>
            <a:off x="1076474" y="4302104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25" name="Google Shape;723;p44"/>
          <p:cNvSpPr/>
          <p:nvPr/>
        </p:nvSpPr>
        <p:spPr>
          <a:xfrm>
            <a:off x="1076474" y="4533003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726" name="Google Shape;724;p44" descr="Google Shape;724;p44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08860" y="4495010"/>
            <a:ext cx="228319" cy="77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Google Shape;725;p44" descr="Google Shape;725;p4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5752" y="4454409"/>
            <a:ext cx="193907" cy="159006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Google Shape;726;p44"/>
          <p:cNvSpPr txBox="1"/>
          <p:nvPr/>
        </p:nvSpPr>
        <p:spPr>
          <a:xfrm>
            <a:off x="500642" y="4198985"/>
            <a:ext cx="282901" cy="31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12</a:t>
            </a:r>
          </a:p>
        </p:txBody>
      </p:sp>
      <p:sp>
        <p:nvSpPr>
          <p:cNvPr id="729" name="Google Shape;727;p44"/>
          <p:cNvSpPr txBox="1"/>
          <p:nvPr/>
        </p:nvSpPr>
        <p:spPr>
          <a:xfrm>
            <a:off x="500642" y="3969141"/>
            <a:ext cx="2829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11</a:t>
            </a:r>
          </a:p>
        </p:txBody>
      </p:sp>
      <p:sp>
        <p:nvSpPr>
          <p:cNvPr id="730" name="Google Shape;728;p44"/>
          <p:cNvSpPr txBox="1"/>
          <p:nvPr/>
        </p:nvSpPr>
        <p:spPr>
          <a:xfrm>
            <a:off x="500642" y="4420341"/>
            <a:ext cx="2829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13</a:t>
            </a:r>
          </a:p>
        </p:txBody>
      </p:sp>
      <p:sp>
        <p:nvSpPr>
          <p:cNvPr id="731" name="Google Shape;729;p44"/>
          <p:cNvSpPr/>
          <p:nvPr/>
        </p:nvSpPr>
        <p:spPr>
          <a:xfrm>
            <a:off x="3373177" y="4057879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32" name="Google Shape;730;p44"/>
          <p:cNvSpPr/>
          <p:nvPr/>
        </p:nvSpPr>
        <p:spPr>
          <a:xfrm>
            <a:off x="3373177" y="4288778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33" name="Google Shape;731;p44"/>
          <p:cNvSpPr/>
          <p:nvPr/>
        </p:nvSpPr>
        <p:spPr>
          <a:xfrm>
            <a:off x="3373177" y="4519676"/>
            <a:ext cx="4035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34" name="Google Shape;732;p44"/>
          <p:cNvSpPr/>
          <p:nvPr/>
        </p:nvSpPr>
        <p:spPr>
          <a:xfrm>
            <a:off x="5972492" y="4054464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35" name="Google Shape;733;p44"/>
          <p:cNvSpPr/>
          <p:nvPr/>
        </p:nvSpPr>
        <p:spPr>
          <a:xfrm>
            <a:off x="5972492" y="4285364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36" name="Google Shape;734;p44"/>
          <p:cNvSpPr/>
          <p:nvPr/>
        </p:nvSpPr>
        <p:spPr>
          <a:xfrm>
            <a:off x="5972492" y="4516263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37" name="Google Shape;735;p44"/>
          <p:cNvSpPr/>
          <p:nvPr/>
        </p:nvSpPr>
        <p:spPr>
          <a:xfrm>
            <a:off x="8141774" y="4054464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38" name="Google Shape;736;p44"/>
          <p:cNvSpPr/>
          <p:nvPr/>
        </p:nvSpPr>
        <p:spPr>
          <a:xfrm>
            <a:off x="8141774" y="4285364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39" name="Google Shape;737;p44"/>
          <p:cNvSpPr/>
          <p:nvPr/>
        </p:nvSpPr>
        <p:spPr>
          <a:xfrm>
            <a:off x="8141774" y="4516263"/>
            <a:ext cx="410401" cy="18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740" name="Google Shape;738;p44" descr="Google Shape;738;p4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538286" y="3959793"/>
            <a:ext cx="197266" cy="191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Google Shape;739;p44" descr="Google Shape;739;p4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687533" y="3955820"/>
            <a:ext cx="129675" cy="223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Google Shape;740;p44" descr="Google Shape;740;p4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653733" y="4215088"/>
            <a:ext cx="197266" cy="191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Google Shape;741;p44" descr="Google Shape;741;p44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559146" y="4184353"/>
            <a:ext cx="155531" cy="191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4" name="Google Shape;742;p44" descr="Google Shape;742;p44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674592" y="4454412"/>
            <a:ext cx="155549" cy="191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5" name="Google Shape;743;p44" descr="Google Shape;743;p4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572074" y="4410202"/>
            <a:ext cx="129675" cy="223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46" name="Google Shape;744;p44" descr="Google Shape;744;p44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809093" y="4407049"/>
            <a:ext cx="155531" cy="220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Google Shape;745;p44" descr="Google Shape;745;p44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690972" y="4402711"/>
            <a:ext cx="232276" cy="225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Google Shape;746;p44" descr="Google Shape;746;p44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788236" y="3974207"/>
            <a:ext cx="232276" cy="225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Google Shape;747;p44" descr="Google Shape;747;p44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8624316" y="3984625"/>
            <a:ext cx="339106" cy="141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Google Shape;748;p44" descr="Google Shape;748;p44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7770714" y="4213349"/>
            <a:ext cx="232276" cy="179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1" name="Google Shape;749;p44" descr="Google Shape;749;p44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713072" y="4154292"/>
            <a:ext cx="155531" cy="220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52" name="Google Shape;750;p44" descr="Google Shape;750;p44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3065111" y="4157603"/>
            <a:ext cx="193906" cy="264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53" name="Google Shape;751;p44" descr="Google Shape;751;p44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3859886" y="4225845"/>
            <a:ext cx="228319" cy="205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54" name="Google Shape;752;p44" descr="Google Shape;752;p44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3829201" y="4469477"/>
            <a:ext cx="403512" cy="121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Google Shape;753;p44" descr="Google Shape;753;p44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3067996" y="4442412"/>
            <a:ext cx="228319" cy="205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Google Shape;754;p44" descr="Google Shape;754;p44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3885720" y="3948751"/>
            <a:ext cx="193906" cy="264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57" name="Google Shape;755;p44" descr="Google Shape;755;p44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959641" y="3994551"/>
            <a:ext cx="403512" cy="121599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Google Shape;756;p44"/>
          <p:cNvSpPr txBox="1"/>
          <p:nvPr/>
        </p:nvSpPr>
        <p:spPr>
          <a:xfrm>
            <a:off x="2764702" y="4195581"/>
            <a:ext cx="282901" cy="31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22</a:t>
            </a:r>
          </a:p>
        </p:txBody>
      </p:sp>
      <p:sp>
        <p:nvSpPr>
          <p:cNvPr id="759" name="Google Shape;757;p44"/>
          <p:cNvSpPr txBox="1"/>
          <p:nvPr/>
        </p:nvSpPr>
        <p:spPr>
          <a:xfrm>
            <a:off x="2764702" y="3965738"/>
            <a:ext cx="2829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21</a:t>
            </a:r>
          </a:p>
        </p:txBody>
      </p:sp>
      <p:sp>
        <p:nvSpPr>
          <p:cNvPr id="760" name="Google Shape;758;p44"/>
          <p:cNvSpPr txBox="1"/>
          <p:nvPr/>
        </p:nvSpPr>
        <p:spPr>
          <a:xfrm>
            <a:off x="2764702" y="4416936"/>
            <a:ext cx="282901" cy="31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23</a:t>
            </a:r>
          </a:p>
        </p:txBody>
      </p:sp>
      <p:sp>
        <p:nvSpPr>
          <p:cNvPr id="761" name="Google Shape;759;p44"/>
          <p:cNvSpPr txBox="1"/>
          <p:nvPr/>
        </p:nvSpPr>
        <p:spPr>
          <a:xfrm>
            <a:off x="5386449" y="4185656"/>
            <a:ext cx="287701" cy="31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32</a:t>
            </a:r>
          </a:p>
        </p:txBody>
      </p:sp>
      <p:sp>
        <p:nvSpPr>
          <p:cNvPr id="762" name="Google Shape;760;p44"/>
          <p:cNvSpPr txBox="1"/>
          <p:nvPr/>
        </p:nvSpPr>
        <p:spPr>
          <a:xfrm>
            <a:off x="5386449" y="3955812"/>
            <a:ext cx="2877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31</a:t>
            </a:r>
          </a:p>
        </p:txBody>
      </p:sp>
      <p:sp>
        <p:nvSpPr>
          <p:cNvPr id="763" name="Google Shape;761;p44"/>
          <p:cNvSpPr txBox="1"/>
          <p:nvPr/>
        </p:nvSpPr>
        <p:spPr>
          <a:xfrm>
            <a:off x="5386449" y="4407013"/>
            <a:ext cx="2877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33</a:t>
            </a:r>
          </a:p>
        </p:txBody>
      </p:sp>
      <p:sp>
        <p:nvSpPr>
          <p:cNvPr id="764" name="Google Shape;762;p44"/>
          <p:cNvSpPr txBox="1"/>
          <p:nvPr/>
        </p:nvSpPr>
        <p:spPr>
          <a:xfrm>
            <a:off x="7526435" y="4221029"/>
            <a:ext cx="287701" cy="31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42</a:t>
            </a:r>
          </a:p>
        </p:txBody>
      </p:sp>
      <p:sp>
        <p:nvSpPr>
          <p:cNvPr id="765" name="Google Shape;763;p44"/>
          <p:cNvSpPr txBox="1"/>
          <p:nvPr/>
        </p:nvSpPr>
        <p:spPr>
          <a:xfrm>
            <a:off x="7526435" y="3991185"/>
            <a:ext cx="2877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41</a:t>
            </a:r>
          </a:p>
        </p:txBody>
      </p:sp>
      <p:sp>
        <p:nvSpPr>
          <p:cNvPr id="766" name="Google Shape;764;p44"/>
          <p:cNvSpPr txBox="1"/>
          <p:nvPr/>
        </p:nvSpPr>
        <p:spPr>
          <a:xfrm>
            <a:off x="7526435" y="4442385"/>
            <a:ext cx="287701" cy="31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800"/>
            </a:pPr>
            <a:r>
              <a:t>ɭ</a:t>
            </a:r>
            <a:r>
              <a:rPr baseline="-25000"/>
              <a:t>43</a:t>
            </a:r>
          </a:p>
        </p:txBody>
      </p:sp>
      <p:grpSp>
        <p:nvGrpSpPr>
          <p:cNvPr id="769" name="Google Shape;765;p44"/>
          <p:cNvGrpSpPr/>
          <p:nvPr/>
        </p:nvGrpSpPr>
        <p:grpSpPr>
          <a:xfrm>
            <a:off x="857024" y="2114000"/>
            <a:ext cx="3003002" cy="422701"/>
            <a:chOff x="0" y="0"/>
            <a:chExt cx="3003000" cy="422700"/>
          </a:xfrm>
        </p:grpSpPr>
        <p:sp>
          <p:nvSpPr>
            <p:cNvPr id="767" name="Rectangle"/>
            <p:cNvSpPr/>
            <p:nvPr/>
          </p:nvSpPr>
          <p:spPr>
            <a:xfrm>
              <a:off x="-1" y="-1"/>
              <a:ext cx="3003002" cy="422702"/>
            </a:xfrm>
            <a:prstGeom prst="rect">
              <a:avLst/>
            </a:pr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68" name="(ɭ12, ɭ22), (ɭ11, ɭ23), (ɭ13, ɭ21), (ɭ12, ɭ21), ..."/>
            <p:cNvSpPr txBox="1"/>
            <p:nvPr/>
          </p:nvSpPr>
          <p:spPr>
            <a:xfrm>
              <a:off x="4762" y="4342"/>
              <a:ext cx="2993476" cy="414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/>
              <a:r>
                <a:t>(ɭ</a:t>
              </a:r>
              <a:r>
                <a:rPr baseline="-25000"/>
                <a:t>12</a:t>
              </a:r>
              <a:r>
                <a:t>, ɭ</a:t>
              </a:r>
              <a:r>
                <a:rPr baseline="-25000"/>
                <a:t>22</a:t>
              </a:r>
              <a:r>
                <a:t>), (ɭ</a:t>
              </a:r>
              <a:r>
                <a:rPr baseline="-25000"/>
                <a:t>11</a:t>
              </a:r>
              <a:r>
                <a:t>, ɭ</a:t>
              </a:r>
              <a:r>
                <a:rPr baseline="-25000"/>
                <a:t>23</a:t>
              </a:r>
              <a:r>
                <a:t>), (ɭ</a:t>
              </a:r>
              <a:r>
                <a:rPr baseline="-25000"/>
                <a:t>13</a:t>
              </a:r>
              <a:r>
                <a:t>, ɭ</a:t>
              </a:r>
              <a:r>
                <a:rPr baseline="-25000"/>
                <a:t>21</a:t>
              </a:r>
              <a:r>
                <a:t>), (ɭ</a:t>
              </a:r>
              <a:r>
                <a:rPr baseline="-25000"/>
                <a:t>12</a:t>
              </a:r>
              <a:r>
                <a:t>, ɭ</a:t>
              </a:r>
              <a:r>
                <a:rPr baseline="-25000"/>
                <a:t>21</a:t>
              </a:r>
              <a:r>
                <a:t>), ...</a:t>
              </a:r>
            </a:p>
          </p:txBody>
        </p:sp>
      </p:grpSp>
      <p:sp>
        <p:nvSpPr>
          <p:cNvPr id="797" name="Google Shape;766;p44"/>
          <p:cNvSpPr/>
          <p:nvPr/>
        </p:nvSpPr>
        <p:spPr>
          <a:xfrm>
            <a:off x="1690615" y="2541434"/>
            <a:ext cx="452581" cy="454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798" name="Google Shape;767;p44"/>
          <p:cNvSpPr/>
          <p:nvPr/>
        </p:nvSpPr>
        <p:spPr>
          <a:xfrm>
            <a:off x="2584019" y="2541434"/>
            <a:ext cx="473933" cy="454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774" name="Google Shape;768;p44"/>
          <p:cNvGrpSpPr/>
          <p:nvPr/>
        </p:nvGrpSpPr>
        <p:grpSpPr>
          <a:xfrm>
            <a:off x="5687524" y="2114000"/>
            <a:ext cx="3003001" cy="422701"/>
            <a:chOff x="0" y="0"/>
            <a:chExt cx="3003000" cy="422700"/>
          </a:xfrm>
        </p:grpSpPr>
        <p:sp>
          <p:nvSpPr>
            <p:cNvPr id="772" name="Rectangle"/>
            <p:cNvSpPr/>
            <p:nvPr/>
          </p:nvSpPr>
          <p:spPr>
            <a:xfrm>
              <a:off x="-1" y="-1"/>
              <a:ext cx="3003002" cy="422702"/>
            </a:xfrm>
            <a:prstGeom prst="rect">
              <a:avLst/>
            </a:pr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73" name="(ɭ31, ɭ43), (ɭ33, ɭ43), (ɭ32, ɭ42), (ɭ31, ɭ42), ..."/>
            <p:cNvSpPr txBox="1"/>
            <p:nvPr/>
          </p:nvSpPr>
          <p:spPr>
            <a:xfrm>
              <a:off x="4762" y="4342"/>
              <a:ext cx="2993476" cy="414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/>
              <a:r>
                <a:t>(ɭ</a:t>
              </a:r>
              <a:r>
                <a:rPr baseline="-25000"/>
                <a:t>31</a:t>
              </a:r>
              <a:r>
                <a:t>, ɭ</a:t>
              </a:r>
              <a:r>
                <a:rPr baseline="-25000"/>
                <a:t>43</a:t>
              </a:r>
              <a:r>
                <a:t>), (ɭ</a:t>
              </a:r>
              <a:r>
                <a:rPr baseline="-25000"/>
                <a:t>33</a:t>
              </a:r>
              <a:r>
                <a:t>, ɭ</a:t>
              </a:r>
              <a:r>
                <a:rPr baseline="-25000"/>
                <a:t>43</a:t>
              </a:r>
              <a:r>
                <a:t>), (ɭ</a:t>
              </a:r>
              <a:r>
                <a:rPr baseline="-25000"/>
                <a:t>32</a:t>
              </a:r>
              <a:r>
                <a:t>, ɭ</a:t>
              </a:r>
              <a:r>
                <a:rPr baseline="-25000"/>
                <a:t>42</a:t>
              </a:r>
              <a:r>
                <a:t>), (ɭ</a:t>
              </a:r>
              <a:r>
                <a:rPr baseline="-25000"/>
                <a:t>31</a:t>
              </a:r>
              <a:r>
                <a:t>, ɭ</a:t>
              </a:r>
              <a:r>
                <a:rPr baseline="-25000"/>
                <a:t>42</a:t>
              </a:r>
              <a:r>
                <a:t>), ...</a:t>
              </a:r>
            </a:p>
          </p:txBody>
        </p:sp>
      </p:grpSp>
      <p:sp>
        <p:nvSpPr>
          <p:cNvPr id="799" name="Google Shape;769;p44"/>
          <p:cNvSpPr/>
          <p:nvPr/>
        </p:nvSpPr>
        <p:spPr>
          <a:xfrm>
            <a:off x="6507147" y="2541434"/>
            <a:ext cx="480090" cy="514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800" name="Google Shape;770;p44"/>
          <p:cNvSpPr/>
          <p:nvPr/>
        </p:nvSpPr>
        <p:spPr>
          <a:xfrm>
            <a:off x="7404459" y="2541434"/>
            <a:ext cx="471092" cy="472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779" name="Google Shape;771;p44"/>
          <p:cNvGrpSpPr/>
          <p:nvPr/>
        </p:nvGrpSpPr>
        <p:grpSpPr>
          <a:xfrm>
            <a:off x="2764700" y="844974"/>
            <a:ext cx="4063501" cy="422701"/>
            <a:chOff x="0" y="0"/>
            <a:chExt cx="4063500" cy="422700"/>
          </a:xfrm>
        </p:grpSpPr>
        <p:sp>
          <p:nvSpPr>
            <p:cNvPr id="777" name="Rectangle"/>
            <p:cNvSpPr/>
            <p:nvPr/>
          </p:nvSpPr>
          <p:spPr>
            <a:xfrm>
              <a:off x="-1" y="-1"/>
              <a:ext cx="4063502" cy="422702"/>
            </a:xfrm>
            <a:prstGeom prst="rect">
              <a:avLst/>
            </a:pr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78" name="(ɭ12, ɭ22, ɭ31, ɭ43), (ɭ12, ɭ22, ɭ33, ɭ43), (ɭ11, ɭ23, ɭ31, ɭ43), …"/>
            <p:cNvSpPr txBox="1"/>
            <p:nvPr/>
          </p:nvSpPr>
          <p:spPr>
            <a:xfrm>
              <a:off x="4762" y="4342"/>
              <a:ext cx="4053976" cy="414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>
                <a:defRPr b="1"/>
              </a:pPr>
              <a:r>
                <a:t>(ɭ</a:t>
              </a:r>
              <a:r>
                <a:rPr baseline="-25000"/>
                <a:t>12</a:t>
              </a:r>
              <a:r>
                <a:t>, ɭ</a:t>
              </a:r>
              <a:r>
                <a:rPr baseline="-25000"/>
                <a:t>22</a:t>
              </a:r>
              <a:r>
                <a:t>, ɭ</a:t>
              </a:r>
              <a:r>
                <a:rPr baseline="-25000"/>
                <a:t>31</a:t>
              </a:r>
              <a:r>
                <a:t>, ɭ</a:t>
              </a:r>
              <a:r>
                <a:rPr baseline="-25000"/>
                <a:t>43</a:t>
              </a:r>
              <a:r>
                <a:t>)</a:t>
              </a:r>
              <a:r>
                <a:rPr b="0"/>
                <a:t>, (ɭ</a:t>
              </a:r>
              <a:r>
                <a:rPr b="0" baseline="-25000"/>
                <a:t>12</a:t>
              </a:r>
              <a:r>
                <a:rPr b="0"/>
                <a:t>, ɭ</a:t>
              </a:r>
              <a:r>
                <a:rPr b="0" baseline="-25000"/>
                <a:t>22</a:t>
              </a:r>
              <a:r>
                <a:rPr b="0"/>
                <a:t>, ɭ</a:t>
              </a:r>
              <a:r>
                <a:rPr b="0" baseline="-25000"/>
                <a:t>33</a:t>
              </a:r>
              <a:r>
                <a:rPr b="0"/>
                <a:t>, ɭ</a:t>
              </a:r>
              <a:r>
                <a:rPr b="0" baseline="-25000"/>
                <a:t>43</a:t>
              </a:r>
              <a:r>
                <a:rPr b="0"/>
                <a:t>), (ɭ</a:t>
              </a:r>
              <a:r>
                <a:rPr b="0" baseline="-25000"/>
                <a:t>11</a:t>
              </a:r>
              <a:r>
                <a:rPr b="0"/>
                <a:t>, ɭ</a:t>
              </a:r>
              <a:r>
                <a:rPr b="0" baseline="-25000"/>
                <a:t>23</a:t>
              </a:r>
              <a:r>
                <a:rPr b="0"/>
                <a:t>, ɭ</a:t>
              </a:r>
              <a:r>
                <a:rPr b="0" baseline="-25000"/>
                <a:t>31</a:t>
              </a:r>
              <a:r>
                <a:rPr b="0"/>
                <a:t>, ɭ</a:t>
              </a:r>
              <a:r>
                <a:rPr b="0" baseline="-25000"/>
                <a:t>43</a:t>
              </a:r>
              <a:r>
                <a:rPr b="0"/>
                <a:t>), … </a:t>
              </a:r>
            </a:p>
          </p:txBody>
        </p:sp>
      </p:grpSp>
      <p:sp>
        <p:nvSpPr>
          <p:cNvPr id="801" name="Google Shape;772;p44"/>
          <p:cNvSpPr/>
          <p:nvPr/>
        </p:nvSpPr>
        <p:spPr>
          <a:xfrm>
            <a:off x="2548132" y="1272409"/>
            <a:ext cx="1750208" cy="759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802" name="Google Shape;774;p44"/>
          <p:cNvSpPr/>
          <p:nvPr/>
        </p:nvSpPr>
        <p:spPr>
          <a:xfrm>
            <a:off x="5111814" y="1272409"/>
            <a:ext cx="1108093" cy="759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782" name="Google Shape;776;p44"/>
          <p:cNvSpPr txBox="1"/>
          <p:nvPr/>
        </p:nvSpPr>
        <p:spPr>
          <a:xfrm>
            <a:off x="481025" y="4695774"/>
            <a:ext cx="15273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image-1</a:t>
            </a:r>
          </a:p>
        </p:txBody>
      </p:sp>
      <p:sp>
        <p:nvSpPr>
          <p:cNvPr id="783" name="Google Shape;777;p44"/>
          <p:cNvSpPr txBox="1"/>
          <p:nvPr/>
        </p:nvSpPr>
        <p:spPr>
          <a:xfrm>
            <a:off x="2761250" y="4695799"/>
            <a:ext cx="15273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image-2</a:t>
            </a:r>
          </a:p>
        </p:txBody>
      </p:sp>
      <p:sp>
        <p:nvSpPr>
          <p:cNvPr id="784" name="Google Shape;778;p44"/>
          <p:cNvSpPr txBox="1"/>
          <p:nvPr/>
        </p:nvSpPr>
        <p:spPr>
          <a:xfrm>
            <a:off x="5368325" y="4695774"/>
            <a:ext cx="15273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image-3</a:t>
            </a:r>
          </a:p>
        </p:txBody>
      </p:sp>
      <p:sp>
        <p:nvSpPr>
          <p:cNvPr id="785" name="Google Shape;779;p44"/>
          <p:cNvSpPr txBox="1"/>
          <p:nvPr/>
        </p:nvSpPr>
        <p:spPr>
          <a:xfrm>
            <a:off x="7539700" y="4655999"/>
            <a:ext cx="15273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image-4</a:t>
            </a:r>
          </a:p>
        </p:txBody>
      </p:sp>
      <p:sp>
        <p:nvSpPr>
          <p:cNvPr id="786" name="Google Shape;773;p44"/>
          <p:cNvSpPr/>
          <p:nvPr/>
        </p:nvSpPr>
        <p:spPr>
          <a:xfrm>
            <a:off x="801099" y="2036424"/>
            <a:ext cx="2081402" cy="603301"/>
          </a:xfrm>
          <a:prstGeom prst="roundRect">
            <a:avLst>
              <a:gd name="adj" fmla="val 16667"/>
            </a:avLst>
          </a:prstGeom>
          <a:ln>
            <a:solidFill>
              <a:srgbClr val="4A86E8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87" name="Google Shape;775;p44"/>
          <p:cNvSpPr/>
          <p:nvPr/>
        </p:nvSpPr>
        <p:spPr>
          <a:xfrm>
            <a:off x="5626399" y="2036424"/>
            <a:ext cx="2081402" cy="603301"/>
          </a:xfrm>
          <a:prstGeom prst="roundRect">
            <a:avLst>
              <a:gd name="adj" fmla="val 16667"/>
            </a:avLst>
          </a:prstGeom>
          <a:ln>
            <a:solidFill>
              <a:srgbClr val="4A86E8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88" name="Google Shape;780;p44"/>
          <p:cNvSpPr txBox="1"/>
          <p:nvPr/>
        </p:nvSpPr>
        <p:spPr>
          <a:xfrm>
            <a:off x="29949" y="2103825"/>
            <a:ext cx="771302" cy="58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Leaf </a:t>
            </a:r>
          </a:p>
          <a:p>
            <a:pPr/>
            <a:r>
              <a:t>nodes</a:t>
            </a:r>
          </a:p>
        </p:txBody>
      </p:sp>
      <p:sp>
        <p:nvSpPr>
          <p:cNvPr id="789" name="Google Shape;781;p44"/>
          <p:cNvSpPr txBox="1"/>
          <p:nvPr/>
        </p:nvSpPr>
        <p:spPr>
          <a:xfrm>
            <a:off x="1620775" y="856224"/>
            <a:ext cx="1043699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Root node</a:t>
            </a:r>
          </a:p>
        </p:txBody>
      </p:sp>
      <p:sp>
        <p:nvSpPr>
          <p:cNvPr id="790" name="Google Shape;782;p44"/>
          <p:cNvSpPr/>
          <p:nvPr/>
        </p:nvSpPr>
        <p:spPr>
          <a:xfrm>
            <a:off x="2667849" y="754675"/>
            <a:ext cx="1352701" cy="603301"/>
          </a:xfrm>
          <a:prstGeom prst="roundRect">
            <a:avLst>
              <a:gd name="adj" fmla="val 16667"/>
            </a:avLst>
          </a:prstGeom>
          <a:ln w="28575">
            <a:solidFill>
              <a:srgbClr val="6AA84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91" name="Google Shape;783;p44"/>
          <p:cNvSpPr txBox="1"/>
          <p:nvPr/>
        </p:nvSpPr>
        <p:spPr>
          <a:xfrm>
            <a:off x="2667849" y="367449"/>
            <a:ext cx="41553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Final prediction for whole bag</a:t>
            </a:r>
          </a:p>
        </p:txBody>
      </p:sp>
      <p:sp>
        <p:nvSpPr>
          <p:cNvPr id="792" name="Google Shape;784;p44"/>
          <p:cNvSpPr txBox="1"/>
          <p:nvPr/>
        </p:nvSpPr>
        <p:spPr>
          <a:xfrm>
            <a:off x="857024" y="1703613"/>
            <a:ext cx="1389602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bestK</a:t>
            </a:r>
          </a:p>
        </p:txBody>
      </p:sp>
      <p:sp>
        <p:nvSpPr>
          <p:cNvPr id="793" name="Google Shape;785;p44"/>
          <p:cNvSpPr txBox="1"/>
          <p:nvPr/>
        </p:nvSpPr>
        <p:spPr>
          <a:xfrm>
            <a:off x="5626399" y="1703625"/>
            <a:ext cx="1389602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bestK</a:t>
            </a:r>
          </a:p>
        </p:txBody>
      </p:sp>
      <p:sp>
        <p:nvSpPr>
          <p:cNvPr id="794" name="Google Shape;786;p44"/>
          <p:cNvSpPr txBox="1"/>
          <p:nvPr/>
        </p:nvSpPr>
        <p:spPr>
          <a:xfrm>
            <a:off x="7359199" y="640675"/>
            <a:ext cx="1604101" cy="78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Potential labeling sorted according to cost</a:t>
            </a:r>
          </a:p>
        </p:txBody>
      </p:sp>
      <p:sp>
        <p:nvSpPr>
          <p:cNvPr id="803" name="Google Shape;787;p44"/>
          <p:cNvSpPr/>
          <p:nvPr/>
        </p:nvSpPr>
        <p:spPr>
          <a:xfrm>
            <a:off x="6833065" y="1039607"/>
            <a:ext cx="526135" cy="3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796" name="Google Shape;788;p44"/>
          <p:cNvSpPr txBox="1"/>
          <p:nvPr/>
        </p:nvSpPr>
        <p:spPr>
          <a:xfrm>
            <a:off x="104175" y="119049"/>
            <a:ext cx="1635900" cy="56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Inference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793;p45"/>
          <p:cNvSpPr txBox="1"/>
          <p:nvPr/>
        </p:nvSpPr>
        <p:spPr>
          <a:xfrm>
            <a:off x="148800" y="119050"/>
            <a:ext cx="8700600" cy="51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2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Performance Measure: VR Corloc and Bag Corloc</a:t>
            </a:r>
          </a:p>
        </p:txBody>
      </p:sp>
      <p:pic>
        <p:nvPicPr>
          <p:cNvPr id="806" name="Google Shape;794;p45" descr="Google Shape;794;p4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775" y="648699"/>
            <a:ext cx="2132326" cy="2751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807" name="Google Shape;795;p45" descr="Google Shape;795;p4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5424" y="671649"/>
            <a:ext cx="5926177" cy="2629101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Google Shape;796;p45"/>
          <p:cNvSpPr txBox="1"/>
          <p:nvPr/>
        </p:nvSpPr>
        <p:spPr>
          <a:xfrm>
            <a:off x="535600" y="3892600"/>
            <a:ext cx="3569700" cy="1249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fraction of test images for which visual subject-object pairs are correctly localized. </a:t>
            </a:r>
          </a:p>
        </p:txBody>
      </p:sp>
      <p:sp>
        <p:nvSpPr>
          <p:cNvPr id="809" name="Google Shape;797;p45"/>
          <p:cNvSpPr txBox="1"/>
          <p:nvPr/>
        </p:nvSpPr>
        <p:spPr>
          <a:xfrm>
            <a:off x="4770549" y="3816400"/>
            <a:ext cx="4210201" cy="1249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fraction of the total number of bags for which the visual subject-object pairs are correctly localized for all of its images. </a:t>
            </a:r>
          </a:p>
        </p:txBody>
      </p:sp>
      <p:sp>
        <p:nvSpPr>
          <p:cNvPr id="810" name="Google Shape;798;p45"/>
          <p:cNvSpPr txBox="1"/>
          <p:nvPr/>
        </p:nvSpPr>
        <p:spPr>
          <a:xfrm>
            <a:off x="311975" y="3495349"/>
            <a:ext cx="2533800" cy="44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800">
                <a:solidFill>
                  <a:srgbClr val="FF00F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VR-CorLoc</a:t>
            </a:r>
          </a:p>
        </p:txBody>
      </p:sp>
      <p:sp>
        <p:nvSpPr>
          <p:cNvPr id="811" name="Google Shape;799;p45"/>
          <p:cNvSpPr txBox="1"/>
          <p:nvPr/>
        </p:nvSpPr>
        <p:spPr>
          <a:xfrm>
            <a:off x="4823924" y="3446750"/>
            <a:ext cx="1946701" cy="44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800">
                <a:solidFill>
                  <a:srgbClr val="FF00FF"/>
                </a:solidFill>
              </a:defRPr>
            </a:lvl1pPr>
          </a:lstStyle>
          <a:p>
            <a:pPr/>
            <a:r>
              <a:t>Bag CorLoc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04;p46"/>
          <p:cNvSpPr txBox="1"/>
          <p:nvPr>
            <p:ph type="title"/>
          </p:nvPr>
        </p:nvSpPr>
        <p:spPr>
          <a:xfrm>
            <a:off x="539949" y="488474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Quantitative Results	</a:t>
            </a:r>
          </a:p>
        </p:txBody>
      </p:sp>
      <p:pic>
        <p:nvPicPr>
          <p:cNvPr id="814" name="Google Shape;805;p46" descr="Google Shape;805;p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149" y="1023124"/>
            <a:ext cx="8301378" cy="3717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0;p47"/>
          <p:cNvSpPr txBox="1"/>
          <p:nvPr>
            <p:ph type="title"/>
          </p:nvPr>
        </p:nvSpPr>
        <p:spPr>
          <a:xfrm>
            <a:off x="539949" y="488474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Quantitative Results	</a:t>
            </a:r>
          </a:p>
        </p:txBody>
      </p:sp>
      <p:pic>
        <p:nvPicPr>
          <p:cNvPr id="817" name="Google Shape;811;p47" descr="Google Shape;811;p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1372249"/>
            <a:ext cx="8839200" cy="2399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6;p48"/>
          <p:cNvSpPr txBox="1"/>
          <p:nvPr>
            <p:ph type="title"/>
          </p:nvPr>
        </p:nvSpPr>
        <p:spPr>
          <a:xfrm>
            <a:off x="490249" y="450150"/>
            <a:ext cx="6367802" cy="4090800"/>
          </a:xfrm>
          <a:prstGeom prst="rect">
            <a:avLst/>
          </a:prstGeom>
        </p:spPr>
        <p:txBody>
          <a:bodyPr/>
          <a:lstStyle/>
          <a:p>
            <a:pPr/>
            <a:r>
              <a:t>Qualitative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9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/>
          <a:lstStyle>
            <a:lvl1pPr marL="0"/>
          </a:lstStyle>
          <a:p>
            <a:pPr/>
            <a:r>
              <a:t>biting</a:t>
            </a:r>
          </a:p>
        </p:txBody>
      </p:sp>
      <p:pic>
        <p:nvPicPr>
          <p:cNvPr id="822" name="Google Shape;822;p49" descr="Google Shape;822;p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624" y="1286099"/>
            <a:ext cx="1574826" cy="2099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3" name="Google Shape;823;p49" descr="Google Shape;823;p4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0850" y="1286102"/>
            <a:ext cx="1574826" cy="2099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Google Shape;824;p49" descr="Google Shape;824;p4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88550" y="1286099"/>
            <a:ext cx="2799686" cy="2099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Google Shape;825;p49" descr="Google Shape;825;p4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71099" y="1286112"/>
            <a:ext cx="1574826" cy="2099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30;p50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/>
          <a:lstStyle>
            <a:lvl1pPr marL="0"/>
          </a:lstStyle>
          <a:p>
            <a:pPr/>
            <a:r>
              <a:t>balancing on</a:t>
            </a:r>
          </a:p>
        </p:txBody>
      </p:sp>
      <p:pic>
        <p:nvPicPr>
          <p:cNvPr id="828" name="Google Shape;831;p50" descr="Google Shape;831;p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325" y="1772899"/>
            <a:ext cx="2229125" cy="1671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29" name="Google Shape;832;p50" descr="Google Shape;832;p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09024" y="1772899"/>
            <a:ext cx="1233836" cy="1671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30" name="Google Shape;833;p50" descr="Google Shape;833;p5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26425" y="1772899"/>
            <a:ext cx="2510289" cy="1671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31" name="Google Shape;834;p50" descr="Google Shape;834;p5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20274" y="1772899"/>
            <a:ext cx="2229126" cy="1671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9;p51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/>
          <a:lstStyle>
            <a:lvl1pPr marL="0"/>
          </a:lstStyle>
          <a:p>
            <a:pPr/>
            <a:r>
              <a:t>following</a:t>
            </a:r>
          </a:p>
        </p:txBody>
      </p:sp>
      <p:pic>
        <p:nvPicPr>
          <p:cNvPr id="834" name="Google Shape;840;p51" descr="Google Shape;840;p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25" y="1902725"/>
            <a:ext cx="2009101" cy="1338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5" name="Google Shape;841;p51" descr="Google Shape;841;p5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2999" y="1902724"/>
            <a:ext cx="2432830" cy="1338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6" name="Google Shape;842;p51" descr="Google Shape;842;p5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72599" y="1902724"/>
            <a:ext cx="2009102" cy="1338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837" name="Google Shape;843;p51" descr="Google Shape;843;p5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18474" y="1902723"/>
            <a:ext cx="1784067" cy="1338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73;p16"/>
          <p:cNvSpPr txBox="1"/>
          <p:nvPr>
            <p:ph type="title"/>
          </p:nvPr>
        </p:nvSpPr>
        <p:spPr>
          <a:xfrm>
            <a:off x="311699" y="931650"/>
            <a:ext cx="8520602" cy="841801"/>
          </a:xfrm>
          <a:prstGeom prst="rect">
            <a:avLst/>
          </a:prstGeom>
        </p:spPr>
        <p:txBody>
          <a:bodyPr/>
          <a:lstStyle/>
          <a:p>
            <a:pPr defTabSz="548640">
              <a:defRPr b="1" sz="2160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Visual Relationship </a:t>
            </a:r>
          </a:p>
          <a:p>
            <a:pPr defTabSz="548640">
              <a:defRPr b="1" sz="2160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= &lt;</a:t>
            </a:r>
            <a:r>
              <a:rPr>
                <a:solidFill>
                  <a:srgbClr val="0000FF"/>
                </a:solidFill>
              </a:rPr>
              <a:t>Subject</a:t>
            </a:r>
            <a:r>
              <a:t>, </a:t>
            </a:r>
            <a:r>
              <a:rPr>
                <a:solidFill>
                  <a:srgbClr val="FF00FF"/>
                </a:solidFill>
              </a:rPr>
              <a:t>Predicate</a:t>
            </a:r>
            <a:r>
              <a:t>, </a:t>
            </a:r>
            <a:r>
              <a:rPr>
                <a:solidFill>
                  <a:schemeClr val="accent4"/>
                </a:solidFill>
              </a:rPr>
              <a:t>Object</a:t>
            </a:r>
            <a:r>
              <a:t>&gt;</a:t>
            </a:r>
          </a:p>
        </p:txBody>
      </p:sp>
      <p:pic>
        <p:nvPicPr>
          <p:cNvPr id="120" name="Google Shape;74;p16" descr="Google Shape;74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8449" y="2714930"/>
            <a:ext cx="3037277" cy="1875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48;p52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/>
          <a:lstStyle>
            <a:lvl1pPr marL="0"/>
          </a:lstStyle>
          <a:p>
            <a:pPr/>
            <a:r>
              <a:t>sniffing</a:t>
            </a:r>
          </a:p>
        </p:txBody>
      </p:sp>
      <p:pic>
        <p:nvPicPr>
          <p:cNvPr id="840" name="Google Shape;849;p52" descr="Google Shape;849;p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811" y="1800225"/>
            <a:ext cx="2745652" cy="1543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1" name="Google Shape;850;p52" descr="Google Shape;850;p5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8961" y="1800225"/>
            <a:ext cx="2316895" cy="1543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2" name="Google Shape;851;p52" descr="Google Shape;851;p5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89357" y="1800230"/>
            <a:ext cx="1785941" cy="1543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3" name="Google Shape;852;p52" descr="Google Shape;852;p5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28789" y="1800225"/>
            <a:ext cx="1431950" cy="1543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57;p53"/>
          <p:cNvSpPr txBox="1"/>
          <p:nvPr>
            <p:ph type="body" sz="half" idx="1"/>
          </p:nvPr>
        </p:nvSpPr>
        <p:spPr>
          <a:xfrm>
            <a:off x="311699" y="3152225"/>
            <a:ext cx="8520602" cy="13008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SzTx/>
              <a:buNone/>
            </a:lvl1pPr>
          </a:lstStyle>
          <a:p>
            <a:pPr/>
            <a:r>
              <a:t>Any Questions?</a:t>
            </a:r>
          </a:p>
        </p:txBody>
      </p:sp>
      <p:sp>
        <p:nvSpPr>
          <p:cNvPr id="846" name="Google Shape;858;p53"/>
          <p:cNvSpPr txBox="1"/>
          <p:nvPr>
            <p:ph type="title"/>
          </p:nvPr>
        </p:nvSpPr>
        <p:spPr>
          <a:xfrm>
            <a:off x="311699" y="1106125"/>
            <a:ext cx="8520602" cy="1963499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79;p17"/>
          <p:cNvSpPr txBox="1"/>
          <p:nvPr>
            <p:ph type="title"/>
          </p:nvPr>
        </p:nvSpPr>
        <p:spPr>
          <a:xfrm>
            <a:off x="311699" y="931650"/>
            <a:ext cx="8520602" cy="841801"/>
          </a:xfrm>
          <a:prstGeom prst="rect">
            <a:avLst/>
          </a:prstGeom>
        </p:spPr>
        <p:txBody>
          <a:bodyPr/>
          <a:lstStyle/>
          <a:p>
            <a:pPr defTabSz="548640">
              <a:defRPr b="1" sz="2160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Visual Relationship </a:t>
            </a:r>
          </a:p>
          <a:p>
            <a:pPr defTabSz="548640">
              <a:defRPr b="1" sz="2160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= &lt;</a:t>
            </a:r>
            <a:r>
              <a:rPr>
                <a:solidFill>
                  <a:srgbClr val="0000FF"/>
                </a:solidFill>
              </a:rPr>
              <a:t>Subject</a:t>
            </a:r>
            <a:r>
              <a:t>, </a:t>
            </a:r>
            <a:r>
              <a:rPr>
                <a:solidFill>
                  <a:srgbClr val="FF00FF"/>
                </a:solidFill>
              </a:rPr>
              <a:t>Predicate</a:t>
            </a:r>
            <a:r>
              <a:t>, </a:t>
            </a:r>
            <a:r>
              <a:rPr>
                <a:solidFill>
                  <a:schemeClr val="accent4"/>
                </a:solidFill>
              </a:rPr>
              <a:t>Object</a:t>
            </a:r>
            <a:r>
              <a:t>&gt;</a:t>
            </a:r>
          </a:p>
        </p:txBody>
      </p:sp>
      <p:pic>
        <p:nvPicPr>
          <p:cNvPr id="123" name="Google Shape;80;p17" descr="Google Shape;80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8449" y="2714930"/>
            <a:ext cx="3037277" cy="1875826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Google Shape;81;p17"/>
          <p:cNvSpPr/>
          <p:nvPr/>
        </p:nvSpPr>
        <p:spPr>
          <a:xfrm>
            <a:off x="1635524" y="2810974"/>
            <a:ext cx="1211101" cy="1779901"/>
          </a:xfrm>
          <a:prstGeom prst="rect">
            <a:avLst/>
          </a:prstGeom>
          <a:ln w="76200">
            <a:solidFill>
              <a:srgbClr val="0000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5" name="Google Shape;82;p17"/>
          <p:cNvSpPr/>
          <p:nvPr/>
        </p:nvSpPr>
        <p:spPr>
          <a:xfrm>
            <a:off x="3041025" y="2766124"/>
            <a:ext cx="1644601" cy="1779901"/>
          </a:xfrm>
          <a:prstGeom prst="rect">
            <a:avLst/>
          </a:prstGeom>
          <a:ln w="762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6" name="Google Shape;83;p17"/>
          <p:cNvSpPr txBox="1"/>
          <p:nvPr/>
        </p:nvSpPr>
        <p:spPr>
          <a:xfrm>
            <a:off x="5747349" y="3095075"/>
            <a:ext cx="2362501" cy="56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500">
                <a:solidFill>
                  <a:srgbClr val="FF00F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Petting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88;p18"/>
          <p:cNvSpPr txBox="1"/>
          <p:nvPr>
            <p:ph type="title"/>
          </p:nvPr>
        </p:nvSpPr>
        <p:spPr>
          <a:xfrm>
            <a:off x="311699" y="931650"/>
            <a:ext cx="8520602" cy="841801"/>
          </a:xfrm>
          <a:prstGeom prst="rect">
            <a:avLst/>
          </a:prstGeom>
        </p:spPr>
        <p:txBody>
          <a:bodyPr/>
          <a:lstStyle/>
          <a:p>
            <a:pPr defTabSz="548640">
              <a:defRPr b="1" sz="2160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Visual Relationship </a:t>
            </a:r>
          </a:p>
          <a:p>
            <a:pPr defTabSz="548640">
              <a:defRPr b="1" sz="2160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= &lt;</a:t>
            </a:r>
            <a:r>
              <a:rPr>
                <a:solidFill>
                  <a:srgbClr val="0000FF"/>
                </a:solidFill>
              </a:rPr>
              <a:t>Subject</a:t>
            </a:r>
            <a:r>
              <a:t>, </a:t>
            </a:r>
            <a:r>
              <a:rPr>
                <a:solidFill>
                  <a:srgbClr val="FF00FF"/>
                </a:solidFill>
              </a:rPr>
              <a:t>Predicate</a:t>
            </a:r>
            <a:r>
              <a:t>, </a:t>
            </a:r>
            <a:r>
              <a:rPr>
                <a:solidFill>
                  <a:schemeClr val="accent4"/>
                </a:solidFill>
              </a:rPr>
              <a:t>Object</a:t>
            </a:r>
            <a:r>
              <a:t>&gt;</a:t>
            </a:r>
          </a:p>
        </p:txBody>
      </p:sp>
      <p:pic>
        <p:nvPicPr>
          <p:cNvPr id="129" name="Google Shape;89;p18" descr="Google Shape;89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250" y="2168075"/>
            <a:ext cx="4057194" cy="2706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94;p19"/>
          <p:cNvSpPr txBox="1"/>
          <p:nvPr>
            <p:ph type="title"/>
          </p:nvPr>
        </p:nvSpPr>
        <p:spPr>
          <a:xfrm>
            <a:off x="311699" y="931650"/>
            <a:ext cx="8520602" cy="841801"/>
          </a:xfrm>
          <a:prstGeom prst="rect">
            <a:avLst/>
          </a:prstGeom>
        </p:spPr>
        <p:txBody>
          <a:bodyPr/>
          <a:lstStyle/>
          <a:p>
            <a:pPr defTabSz="548640">
              <a:defRPr b="1" sz="2160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Visual Relationship </a:t>
            </a:r>
          </a:p>
          <a:p>
            <a:pPr defTabSz="548640">
              <a:defRPr b="1" sz="2160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= &lt;</a:t>
            </a:r>
            <a:r>
              <a:rPr>
                <a:solidFill>
                  <a:srgbClr val="0000FF"/>
                </a:solidFill>
              </a:rPr>
              <a:t>Subject</a:t>
            </a:r>
            <a:r>
              <a:t>, </a:t>
            </a:r>
            <a:r>
              <a:rPr>
                <a:solidFill>
                  <a:srgbClr val="FF00FF"/>
                </a:solidFill>
              </a:rPr>
              <a:t>Predicate</a:t>
            </a:r>
            <a:r>
              <a:t>, </a:t>
            </a:r>
            <a:r>
              <a:rPr>
                <a:solidFill>
                  <a:schemeClr val="accent4"/>
                </a:solidFill>
              </a:rPr>
              <a:t>Object</a:t>
            </a:r>
            <a:r>
              <a:t>&gt;</a:t>
            </a:r>
          </a:p>
        </p:txBody>
      </p:sp>
      <p:sp>
        <p:nvSpPr>
          <p:cNvPr id="132" name="Google Shape;95;p19"/>
          <p:cNvSpPr txBox="1"/>
          <p:nvPr/>
        </p:nvSpPr>
        <p:spPr>
          <a:xfrm>
            <a:off x="5747349" y="3095075"/>
            <a:ext cx="2362501" cy="56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500">
                <a:solidFill>
                  <a:srgbClr val="FF00F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Riding</a:t>
            </a:r>
          </a:p>
        </p:txBody>
      </p:sp>
      <p:pic>
        <p:nvPicPr>
          <p:cNvPr id="133" name="Google Shape;96;p19" descr="Google Shape;96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250" y="2168075"/>
            <a:ext cx="4057194" cy="270627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Google Shape;97;p19"/>
          <p:cNvSpPr/>
          <p:nvPr/>
        </p:nvSpPr>
        <p:spPr>
          <a:xfrm>
            <a:off x="3474625" y="3100313"/>
            <a:ext cx="457801" cy="841801"/>
          </a:xfrm>
          <a:prstGeom prst="rect">
            <a:avLst/>
          </a:prstGeom>
          <a:ln w="76200">
            <a:solidFill>
              <a:srgbClr val="0000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5" name="Google Shape;98;p19"/>
          <p:cNvSpPr/>
          <p:nvPr/>
        </p:nvSpPr>
        <p:spPr>
          <a:xfrm>
            <a:off x="3041025" y="3364200"/>
            <a:ext cx="1354801" cy="1181701"/>
          </a:xfrm>
          <a:prstGeom prst="rect">
            <a:avLst/>
          </a:prstGeom>
          <a:ln w="762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03;p20" descr="Google Shape;103;p20"/>
          <p:cNvPicPr>
            <a:picLocks noChangeAspect="1"/>
          </p:cNvPicPr>
          <p:nvPr/>
        </p:nvPicPr>
        <p:blipFill>
          <a:blip r:embed="rId2">
            <a:extLst/>
          </a:blip>
          <a:srcRect l="0" t="6409" r="0" b="0"/>
          <a:stretch>
            <a:fillRect/>
          </a:stretch>
        </p:blipFill>
        <p:spPr>
          <a:xfrm>
            <a:off x="374751" y="1556049"/>
            <a:ext cx="8663651" cy="190118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Google Shape;104;p20"/>
          <p:cNvSpPr txBox="1"/>
          <p:nvPr/>
        </p:nvSpPr>
        <p:spPr>
          <a:xfrm>
            <a:off x="164475" y="3693150"/>
            <a:ext cx="8979600" cy="58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800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Can you localize common visual relationships?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09;p21" descr="Google Shape;109;p21"/>
          <p:cNvPicPr>
            <a:picLocks noChangeAspect="1"/>
          </p:cNvPicPr>
          <p:nvPr/>
        </p:nvPicPr>
        <p:blipFill>
          <a:blip r:embed="rId2">
            <a:extLst/>
          </a:blip>
          <a:srcRect l="0" t="6409" r="0" b="0"/>
          <a:stretch>
            <a:fillRect/>
          </a:stretch>
        </p:blipFill>
        <p:spPr>
          <a:xfrm>
            <a:off x="374751" y="1556049"/>
            <a:ext cx="8663651" cy="1901189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Google Shape;110;p21"/>
          <p:cNvSpPr txBox="1"/>
          <p:nvPr/>
        </p:nvSpPr>
        <p:spPr>
          <a:xfrm>
            <a:off x="164475" y="3693150"/>
            <a:ext cx="8979600" cy="58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b="1" sz="2800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t>Visual Relationship Co-Localization : </a:t>
            </a:r>
            <a:r>
              <a:rPr>
                <a:solidFill>
                  <a:schemeClr val="accent5"/>
                </a:solidFill>
              </a:rPr>
              <a:t>This work</a:t>
            </a:r>
            <a:r>
              <a:t> </a:t>
            </a:r>
          </a:p>
        </p:txBody>
      </p:sp>
      <p:sp>
        <p:nvSpPr>
          <p:cNvPr id="142" name="Google Shape;111;p21"/>
          <p:cNvSpPr/>
          <p:nvPr/>
        </p:nvSpPr>
        <p:spPr>
          <a:xfrm>
            <a:off x="1061600" y="1809200"/>
            <a:ext cx="1016700" cy="1569901"/>
          </a:xfrm>
          <a:prstGeom prst="rect">
            <a:avLst/>
          </a:prstGeom>
          <a:ln w="76200">
            <a:solidFill>
              <a:srgbClr val="0000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43" name="Google Shape;112;p21"/>
          <p:cNvSpPr/>
          <p:nvPr/>
        </p:nvSpPr>
        <p:spPr>
          <a:xfrm>
            <a:off x="1390550" y="2332525"/>
            <a:ext cx="612901" cy="867300"/>
          </a:xfrm>
          <a:prstGeom prst="rect">
            <a:avLst/>
          </a:prstGeom>
          <a:ln w="762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44" name="Google Shape;113;p21"/>
          <p:cNvSpPr/>
          <p:nvPr/>
        </p:nvSpPr>
        <p:spPr>
          <a:xfrm>
            <a:off x="2661449" y="2437175"/>
            <a:ext cx="1093201" cy="942000"/>
          </a:xfrm>
          <a:prstGeom prst="rect">
            <a:avLst/>
          </a:prstGeom>
          <a:ln w="76200">
            <a:solidFill>
              <a:srgbClr val="0000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45" name="Google Shape;114;p21"/>
          <p:cNvSpPr/>
          <p:nvPr/>
        </p:nvSpPr>
        <p:spPr>
          <a:xfrm>
            <a:off x="3035275" y="2646500"/>
            <a:ext cx="416100" cy="343801"/>
          </a:xfrm>
          <a:prstGeom prst="rect">
            <a:avLst/>
          </a:prstGeom>
          <a:ln w="762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46" name="Google Shape;115;p21"/>
          <p:cNvSpPr/>
          <p:nvPr/>
        </p:nvSpPr>
        <p:spPr>
          <a:xfrm>
            <a:off x="5696725" y="1644725"/>
            <a:ext cx="801301" cy="1734300"/>
          </a:xfrm>
          <a:prstGeom prst="rect">
            <a:avLst/>
          </a:prstGeom>
          <a:ln w="76200">
            <a:solidFill>
              <a:srgbClr val="0000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47" name="Google Shape;116;p21"/>
          <p:cNvSpPr/>
          <p:nvPr/>
        </p:nvSpPr>
        <p:spPr>
          <a:xfrm>
            <a:off x="5808379" y="1960700"/>
            <a:ext cx="416101" cy="343801"/>
          </a:xfrm>
          <a:prstGeom prst="rect">
            <a:avLst/>
          </a:prstGeom>
          <a:ln w="762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48" name="Google Shape;117;p21"/>
          <p:cNvSpPr/>
          <p:nvPr/>
        </p:nvSpPr>
        <p:spPr>
          <a:xfrm>
            <a:off x="7446125" y="1960700"/>
            <a:ext cx="1390501" cy="867300"/>
          </a:xfrm>
          <a:prstGeom prst="rect">
            <a:avLst/>
          </a:prstGeom>
          <a:ln w="76200">
            <a:solidFill>
              <a:srgbClr val="0000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49" name="Google Shape;118;p21"/>
          <p:cNvSpPr/>
          <p:nvPr/>
        </p:nvSpPr>
        <p:spPr>
          <a:xfrm>
            <a:off x="7236775" y="2417900"/>
            <a:ext cx="511801" cy="572401"/>
          </a:xfrm>
          <a:prstGeom prst="rect">
            <a:avLst/>
          </a:prstGeom>
          <a:ln w="76200">
            <a:solidFill>
              <a:schemeClr val="accent4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